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41"/>
  </p:notesMasterIdLst>
  <p:handoutMasterIdLst>
    <p:handoutMasterId r:id="rId42"/>
  </p:handoutMasterIdLst>
  <p:sldIdLst>
    <p:sldId id="283" r:id="rId2"/>
    <p:sldId id="279" r:id="rId3"/>
    <p:sldId id="298" r:id="rId4"/>
    <p:sldId id="299" r:id="rId5"/>
    <p:sldId id="300" r:id="rId6"/>
    <p:sldId id="282"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301" r:id="rId22"/>
    <p:sldId id="310" r:id="rId23"/>
    <p:sldId id="311" r:id="rId24"/>
    <p:sldId id="312" r:id="rId25"/>
    <p:sldId id="313" r:id="rId26"/>
    <p:sldId id="314" r:id="rId27"/>
    <p:sldId id="315" r:id="rId28"/>
    <p:sldId id="316" r:id="rId29"/>
    <p:sldId id="317" r:id="rId30"/>
    <p:sldId id="318" r:id="rId31"/>
    <p:sldId id="320" r:id="rId32"/>
    <p:sldId id="305" r:id="rId33"/>
    <p:sldId id="304" r:id="rId34"/>
    <p:sldId id="306" r:id="rId35"/>
    <p:sldId id="307" r:id="rId36"/>
    <p:sldId id="308" r:id="rId37"/>
    <p:sldId id="309" r:id="rId38"/>
    <p:sldId id="303" r:id="rId39"/>
    <p:sldId id="262" r:id="rId40"/>
  </p:sldIdLst>
  <p:sldSz cx="9906000" cy="6858000" type="A4"/>
  <p:notesSz cx="6858000" cy="9144000"/>
  <p:defaultTextStyle>
    <a:defPPr>
      <a:defRPr lang="ja-JP"/>
    </a:defPPr>
    <a:lvl1pPr marL="0" algn="l" defTabSz="925880" rtl="0" eaLnBrk="1" latinLnBrk="0" hangingPunct="1">
      <a:defRPr kumimoji="1" sz="1822" kern="1200">
        <a:solidFill>
          <a:schemeClr val="tx1"/>
        </a:solidFill>
        <a:latin typeface="+mn-lt"/>
        <a:ea typeface="+mn-ea"/>
        <a:cs typeface="+mn-cs"/>
      </a:defRPr>
    </a:lvl1pPr>
    <a:lvl2pPr marL="462940" algn="l" defTabSz="925880" rtl="0" eaLnBrk="1" latinLnBrk="0" hangingPunct="1">
      <a:defRPr kumimoji="1" sz="1822" kern="1200">
        <a:solidFill>
          <a:schemeClr val="tx1"/>
        </a:solidFill>
        <a:latin typeface="+mn-lt"/>
        <a:ea typeface="+mn-ea"/>
        <a:cs typeface="+mn-cs"/>
      </a:defRPr>
    </a:lvl2pPr>
    <a:lvl3pPr marL="925880" algn="l" defTabSz="925880" rtl="0" eaLnBrk="1" latinLnBrk="0" hangingPunct="1">
      <a:defRPr kumimoji="1" sz="1822" kern="1200">
        <a:solidFill>
          <a:schemeClr val="tx1"/>
        </a:solidFill>
        <a:latin typeface="+mn-lt"/>
        <a:ea typeface="+mn-ea"/>
        <a:cs typeface="+mn-cs"/>
      </a:defRPr>
    </a:lvl3pPr>
    <a:lvl4pPr marL="1388820" algn="l" defTabSz="925880" rtl="0" eaLnBrk="1" latinLnBrk="0" hangingPunct="1">
      <a:defRPr kumimoji="1" sz="1822" kern="1200">
        <a:solidFill>
          <a:schemeClr val="tx1"/>
        </a:solidFill>
        <a:latin typeface="+mn-lt"/>
        <a:ea typeface="+mn-ea"/>
        <a:cs typeface="+mn-cs"/>
      </a:defRPr>
    </a:lvl4pPr>
    <a:lvl5pPr marL="1851759" algn="l" defTabSz="925880" rtl="0" eaLnBrk="1" latinLnBrk="0" hangingPunct="1">
      <a:defRPr kumimoji="1" sz="1822" kern="1200">
        <a:solidFill>
          <a:schemeClr val="tx1"/>
        </a:solidFill>
        <a:latin typeface="+mn-lt"/>
        <a:ea typeface="+mn-ea"/>
        <a:cs typeface="+mn-cs"/>
      </a:defRPr>
    </a:lvl5pPr>
    <a:lvl6pPr marL="2314699" algn="l" defTabSz="925880" rtl="0" eaLnBrk="1" latinLnBrk="0" hangingPunct="1">
      <a:defRPr kumimoji="1" sz="1822" kern="1200">
        <a:solidFill>
          <a:schemeClr val="tx1"/>
        </a:solidFill>
        <a:latin typeface="+mn-lt"/>
        <a:ea typeface="+mn-ea"/>
        <a:cs typeface="+mn-cs"/>
      </a:defRPr>
    </a:lvl6pPr>
    <a:lvl7pPr marL="2777640" algn="l" defTabSz="925880" rtl="0" eaLnBrk="1" latinLnBrk="0" hangingPunct="1">
      <a:defRPr kumimoji="1" sz="1822" kern="1200">
        <a:solidFill>
          <a:schemeClr val="tx1"/>
        </a:solidFill>
        <a:latin typeface="+mn-lt"/>
        <a:ea typeface="+mn-ea"/>
        <a:cs typeface="+mn-cs"/>
      </a:defRPr>
    </a:lvl7pPr>
    <a:lvl8pPr marL="3240579" algn="l" defTabSz="925880" rtl="0" eaLnBrk="1" latinLnBrk="0" hangingPunct="1">
      <a:defRPr kumimoji="1" sz="1822" kern="1200">
        <a:solidFill>
          <a:schemeClr val="tx1"/>
        </a:solidFill>
        <a:latin typeface="+mn-lt"/>
        <a:ea typeface="+mn-ea"/>
        <a:cs typeface="+mn-cs"/>
      </a:defRPr>
    </a:lvl8pPr>
    <a:lvl9pPr marL="3703519" algn="l" defTabSz="925880" rtl="0" eaLnBrk="1" latinLnBrk="0" hangingPunct="1">
      <a:defRPr kumimoji="1" sz="182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izumi" initials="k"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FFCCFF"/>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464" autoAdjust="0"/>
  </p:normalViewPr>
  <p:slideViewPr>
    <p:cSldViewPr snapToGrid="0" snapToObjects="1">
      <p:cViewPr varScale="1">
        <p:scale>
          <a:sx n="116" d="100"/>
          <a:sy n="116" d="100"/>
        </p:scale>
        <p:origin x="366" y="90"/>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DF4258-8B54-E846-A716-B40C4AB7CB0A}" type="slidenum">
              <a:rPr kumimoji="1" lang="ja-JP" altLang="en-US" smtClean="0"/>
              <a:t>‹#›</a:t>
            </a:fld>
            <a:endParaRPr kumimoji="1" lang="ja-JP" altLang="en-US"/>
          </a:p>
        </p:txBody>
      </p:sp>
    </p:spTree>
    <p:extLst>
      <p:ext uri="{BB962C8B-B14F-4D97-AF65-F5344CB8AC3E}">
        <p14:creationId xmlns:p14="http://schemas.microsoft.com/office/powerpoint/2010/main" val="2060372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B8588-1665-0A4A-AD47-68FFFFC620D1}" type="datetimeFigureOut">
              <a:rPr kumimoji="1" lang="ja-JP" altLang="en-US" smtClean="0"/>
              <a:t>2018/11/1</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AAED7-EB68-B44B-A29A-E9CFE7A1147D}" type="slidenum">
              <a:rPr kumimoji="1" lang="ja-JP" altLang="en-US" smtClean="0"/>
              <a:t>‹#›</a:t>
            </a:fld>
            <a:endParaRPr kumimoji="1" lang="ja-JP" altLang="en-US"/>
          </a:p>
        </p:txBody>
      </p:sp>
    </p:spTree>
    <p:extLst>
      <p:ext uri="{BB962C8B-B14F-4D97-AF65-F5344CB8AC3E}">
        <p14:creationId xmlns:p14="http://schemas.microsoft.com/office/powerpoint/2010/main" val="241394081"/>
      </p:ext>
    </p:extLst>
  </p:cSld>
  <p:clrMap bg1="lt1" tx1="dk1" bg2="lt2" tx2="dk2" accent1="accent1" accent2="accent2" accent3="accent3" accent4="accent4" accent5="accent5" accent6="accent6" hlink="hlink" folHlink="folHlink"/>
  <p:notesStyle>
    <a:lvl1pPr marL="0" algn="l" defTabSz="925880" rtl="0" eaLnBrk="1" latinLnBrk="0" hangingPunct="1">
      <a:defRPr kumimoji="1" sz="1215" kern="1200">
        <a:solidFill>
          <a:schemeClr val="tx1"/>
        </a:solidFill>
        <a:latin typeface="+mn-lt"/>
        <a:ea typeface="+mn-ea"/>
        <a:cs typeface="+mn-cs"/>
      </a:defRPr>
    </a:lvl1pPr>
    <a:lvl2pPr marL="462940" algn="l" defTabSz="925880" rtl="0" eaLnBrk="1" latinLnBrk="0" hangingPunct="1">
      <a:defRPr kumimoji="1" sz="1215" kern="1200">
        <a:solidFill>
          <a:schemeClr val="tx1"/>
        </a:solidFill>
        <a:latin typeface="+mn-lt"/>
        <a:ea typeface="+mn-ea"/>
        <a:cs typeface="+mn-cs"/>
      </a:defRPr>
    </a:lvl2pPr>
    <a:lvl3pPr marL="925880" algn="l" defTabSz="925880" rtl="0" eaLnBrk="1" latinLnBrk="0" hangingPunct="1">
      <a:defRPr kumimoji="1" sz="1215" kern="1200">
        <a:solidFill>
          <a:schemeClr val="tx1"/>
        </a:solidFill>
        <a:latin typeface="+mn-lt"/>
        <a:ea typeface="+mn-ea"/>
        <a:cs typeface="+mn-cs"/>
      </a:defRPr>
    </a:lvl3pPr>
    <a:lvl4pPr marL="1388820" algn="l" defTabSz="925880" rtl="0" eaLnBrk="1" latinLnBrk="0" hangingPunct="1">
      <a:defRPr kumimoji="1" sz="1215" kern="1200">
        <a:solidFill>
          <a:schemeClr val="tx1"/>
        </a:solidFill>
        <a:latin typeface="+mn-lt"/>
        <a:ea typeface="+mn-ea"/>
        <a:cs typeface="+mn-cs"/>
      </a:defRPr>
    </a:lvl4pPr>
    <a:lvl5pPr marL="1851759" algn="l" defTabSz="925880" rtl="0" eaLnBrk="1" latinLnBrk="0" hangingPunct="1">
      <a:defRPr kumimoji="1" sz="1215" kern="1200">
        <a:solidFill>
          <a:schemeClr val="tx1"/>
        </a:solidFill>
        <a:latin typeface="+mn-lt"/>
        <a:ea typeface="+mn-ea"/>
        <a:cs typeface="+mn-cs"/>
      </a:defRPr>
    </a:lvl5pPr>
    <a:lvl6pPr marL="2314699" algn="l" defTabSz="925880" rtl="0" eaLnBrk="1" latinLnBrk="0" hangingPunct="1">
      <a:defRPr kumimoji="1" sz="1215" kern="1200">
        <a:solidFill>
          <a:schemeClr val="tx1"/>
        </a:solidFill>
        <a:latin typeface="+mn-lt"/>
        <a:ea typeface="+mn-ea"/>
        <a:cs typeface="+mn-cs"/>
      </a:defRPr>
    </a:lvl6pPr>
    <a:lvl7pPr marL="2777640" algn="l" defTabSz="925880" rtl="0" eaLnBrk="1" latinLnBrk="0" hangingPunct="1">
      <a:defRPr kumimoji="1" sz="1215" kern="1200">
        <a:solidFill>
          <a:schemeClr val="tx1"/>
        </a:solidFill>
        <a:latin typeface="+mn-lt"/>
        <a:ea typeface="+mn-ea"/>
        <a:cs typeface="+mn-cs"/>
      </a:defRPr>
    </a:lvl7pPr>
    <a:lvl8pPr marL="3240579" algn="l" defTabSz="925880" rtl="0" eaLnBrk="1" latinLnBrk="0" hangingPunct="1">
      <a:defRPr kumimoji="1" sz="1215" kern="1200">
        <a:solidFill>
          <a:schemeClr val="tx1"/>
        </a:solidFill>
        <a:latin typeface="+mn-lt"/>
        <a:ea typeface="+mn-ea"/>
        <a:cs typeface="+mn-cs"/>
      </a:defRPr>
    </a:lvl8pPr>
    <a:lvl9pPr marL="3703519" algn="l" defTabSz="925880" rtl="0" eaLnBrk="1" latinLnBrk="0" hangingPunct="1">
      <a:defRPr kumimoji="1" sz="121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表紙A(白ロゴ)">
    <p:spTree>
      <p:nvGrpSpPr>
        <p:cNvPr id="1" name=""/>
        <p:cNvGrpSpPr/>
        <p:nvPr/>
      </p:nvGrpSpPr>
      <p:grpSpPr>
        <a:xfrm>
          <a:off x="0" y="0"/>
          <a:ext cx="0" cy="0"/>
          <a:chOff x="0" y="0"/>
          <a:chExt cx="0" cy="0"/>
        </a:xfrm>
      </p:grpSpPr>
      <p:pic>
        <p:nvPicPr>
          <p:cNvPr id="13" name="図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905999" cy="6858000"/>
          </a:xfrm>
          <a:prstGeom prst="rect">
            <a:avLst/>
          </a:prstGeom>
          <a:ln>
            <a:solidFill>
              <a:schemeClr val="accent1"/>
            </a:solidFill>
          </a:ln>
        </p:spPr>
      </p:pic>
      <p:sp>
        <p:nvSpPr>
          <p:cNvPr id="14" name="正方形/長方形 13"/>
          <p:cNvSpPr/>
          <p:nvPr userDrawn="1"/>
        </p:nvSpPr>
        <p:spPr>
          <a:xfrm>
            <a:off x="1" y="4714043"/>
            <a:ext cx="9906000"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15" name="図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8" name="Text Placeholder 2"/>
          <p:cNvSpPr>
            <a:spLocks noGrp="1"/>
          </p:cNvSpPr>
          <p:nvPr>
            <p:ph type="body" idx="17" hasCustomPrompt="1"/>
          </p:nvPr>
        </p:nvSpPr>
        <p:spPr>
          <a:xfrm>
            <a:off x="2207568" y="5863764"/>
            <a:ext cx="7642112" cy="985567"/>
          </a:xfrm>
          <a:prstGeom prst="rect">
            <a:avLst/>
          </a:prstGeom>
          <a:effectLst/>
        </p:spPr>
        <p:txBody>
          <a:bodyPr anchor="t">
            <a:normAutofit/>
          </a:bodyPr>
          <a:lstStyle>
            <a:lvl1pPr marL="0" marR="0" indent="0" algn="l" defTabSz="484862"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484862" rtl="0" eaLnBrk="1" fontAlgn="ctr" latinLnBrk="0" hangingPunct="1">
              <a:lnSpc>
                <a:spcPct val="100000"/>
              </a:lnSpc>
              <a:spcBef>
                <a:spcPts val="0"/>
              </a:spcBef>
              <a:spcAft>
                <a:spcPct val="0"/>
              </a:spcAft>
              <a:buClrTx/>
              <a:buSzTx/>
              <a:buFont typeface="Arial" pitchFamily="34" charset="0"/>
              <a:buNone/>
              <a:tabLst/>
              <a:defRPr/>
            </a:pPr>
            <a:r>
              <a:rPr lang="ja-JP" altLang="en-US"/>
              <a:t>○○○○年○○月○○日</a:t>
            </a:r>
            <a:br>
              <a:rPr lang="ja-JP" altLang="en-US"/>
            </a:br>
            <a:r>
              <a:rPr lang="ja-JP" altLang="en-US"/>
              <a:t>株式会社ＮＴＴデータ　○○○○</a:t>
            </a:r>
            <a:br>
              <a:rPr lang="ja-JP" altLang="en-US"/>
            </a:br>
            <a:r>
              <a:rPr lang="ja-JP" altLang="en-US"/>
              <a:t>○○○○○○○○○○○○</a:t>
            </a:r>
            <a:endParaRPr kumimoji="1" lang="ja-JP" altLang="en-US" dirty="0"/>
          </a:p>
        </p:txBody>
      </p:sp>
      <p:sp>
        <p:nvSpPr>
          <p:cNvPr id="12" name="タイトル 1"/>
          <p:cNvSpPr>
            <a:spLocks noGrp="1"/>
          </p:cNvSpPr>
          <p:nvPr>
            <p:ph type="title" hasCustomPrompt="1"/>
          </p:nvPr>
        </p:nvSpPr>
        <p:spPr>
          <a:xfrm>
            <a:off x="2207568" y="4810096"/>
            <a:ext cx="7642112" cy="988424"/>
          </a:xfrm>
          <a:prstGeom prst="rect">
            <a:avLst/>
          </a:prstGeom>
          <a:effectLst/>
        </p:spPr>
        <p:txBody>
          <a:bodyPr anchor="t">
            <a:normAutofit/>
          </a:bodyPr>
          <a:lstStyle>
            <a:lvl1pPr>
              <a:defRPr lang="ja-JP" altLang="en-US" sz="2400" spc="0" dirty="0" smtClean="0">
                <a:solidFill>
                  <a:srgbClr val="FFFFFF"/>
                </a:solidFill>
              </a:defRPr>
            </a:lvl1pPr>
          </a:lstStyle>
          <a:p>
            <a:pPr marL="0" lvl="0" indent="0" fontAlgn="ctr">
              <a:spcBef>
                <a:spcPts val="0"/>
              </a:spcBef>
              <a:buFont typeface="Arial" pitchFamily="34" charset="0"/>
              <a:buNone/>
            </a:pPr>
            <a:r>
              <a:rPr kumimoji="1" lang="ja-JP" altLang="en-US"/>
              <a:t>［タイトル（１</a:t>
            </a:r>
            <a:r>
              <a:rPr kumimoji="1" lang="en-US" altLang="ja-JP"/>
              <a:t>〜</a:t>
            </a:r>
            <a:r>
              <a:rPr kumimoji="1" lang="ja-JP" altLang="en-US"/>
              <a:t>３行）］</a:t>
            </a:r>
            <a:endParaRPr kumimoji="1" lang="ja-JP" altLang="en-US" dirty="0"/>
          </a:p>
        </p:txBody>
      </p:sp>
      <p:sp>
        <p:nvSpPr>
          <p:cNvPr id="9" name="TextBox 12"/>
          <p:cNvSpPr txBox="1"/>
          <p:nvPr userDrawn="1"/>
        </p:nvSpPr>
        <p:spPr>
          <a:xfrm>
            <a:off x="7200900" y="6724937"/>
            <a:ext cx="26487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2018 NTT </a:t>
            </a:r>
            <a:r>
              <a:rPr kumimoji="0" lang="en-US" altLang="ja-JP" sz="800" b="0" i="0" dirty="0" smtClean="0">
                <a:solidFill>
                  <a:schemeClr val="bg1"/>
                </a:solidFill>
                <a:latin typeface="+mn-lt"/>
                <a:ea typeface="HGPGothicE" charset="-128"/>
                <a:cs typeface="Meiryo UI" pitchFamily="50" charset="-128"/>
              </a:rPr>
              <a:t>DATA CHINA OUTSOURCING </a:t>
            </a:r>
            <a:r>
              <a:rPr kumimoji="0" lang="en-US" altLang="ja-JP" sz="800" b="0" i="0" dirty="0">
                <a:solidFill>
                  <a:schemeClr val="bg1"/>
                </a:solidFill>
                <a:latin typeface="+mn-lt"/>
                <a:ea typeface="HGPGothicE" charset="-128"/>
                <a:cs typeface="Meiryo UI" pitchFamily="50" charset="-128"/>
              </a:rPr>
              <a:t>Corporation</a:t>
            </a:r>
          </a:p>
        </p:txBody>
      </p:sp>
      <p:pic>
        <p:nvPicPr>
          <p:cNvPr id="16" name="図 15">
            <a:extLst>
              <a:ext uri="{FF2B5EF4-FFF2-40B4-BE49-F238E27FC236}">
                <a16:creationId xmlns="" xmlns:a16="http://schemas.microsoft.com/office/drawing/2014/main" id="{A6EF1438-A6A8-4043-BCC5-578DDA07008A}"/>
              </a:ext>
            </a:extLst>
          </p:cNvPr>
          <p:cNvPicPr>
            <a:picLocks noChangeAspect="1"/>
          </p:cNvPicPr>
          <p:nvPr userDrawn="1"/>
        </p:nvPicPr>
        <p:blipFill>
          <a:blip r:embed="rId4"/>
          <a:stretch>
            <a:fillRect/>
          </a:stretch>
        </p:blipFill>
        <p:spPr>
          <a:xfrm>
            <a:off x="7064356" y="255007"/>
            <a:ext cx="2631600" cy="901567"/>
          </a:xfrm>
          <a:prstGeom prst="rect">
            <a:avLst/>
          </a:prstGeom>
        </p:spPr>
      </p:pic>
    </p:spTree>
    <p:extLst>
      <p:ext uri="{BB962C8B-B14F-4D97-AF65-F5344CB8AC3E}">
        <p14:creationId xmlns:p14="http://schemas.microsoft.com/office/powerpoint/2010/main" val="33085501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タイトルとコンテンツB">
    <p:spTree>
      <p:nvGrpSpPr>
        <p:cNvPr id="1" name=""/>
        <p:cNvGrpSpPr/>
        <p:nvPr/>
      </p:nvGrpSpPr>
      <p:grpSpPr>
        <a:xfrm>
          <a:off x="0" y="0"/>
          <a:ext cx="0" cy="0"/>
          <a:chOff x="0" y="0"/>
          <a:chExt cx="0" cy="0"/>
        </a:xfrm>
      </p:grpSpPr>
      <p:sp>
        <p:nvSpPr>
          <p:cNvPr id="5" name="Rectangle 20"/>
          <p:cNvSpPr/>
          <p:nvPr userDrawn="1"/>
        </p:nvSpPr>
        <p:spPr>
          <a:xfrm>
            <a:off x="0" y="0"/>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6" name="テキスト プレースホルダー 9"/>
          <p:cNvSpPr>
            <a:spLocks noGrp="1"/>
          </p:cNvSpPr>
          <p:nvPr>
            <p:ph type="body" sz="quarter" idx="10" hasCustomPrompt="1"/>
          </p:nvPr>
        </p:nvSpPr>
        <p:spPr>
          <a:xfrm>
            <a:off x="172187" y="2902"/>
            <a:ext cx="9570131" cy="720000"/>
          </a:xfrm>
          <a:prstGeom prst="rect">
            <a:avLst/>
          </a:prstGeom>
        </p:spPr>
        <p:txBody>
          <a:bodyPr tIns="108000" anchor="ctr" anchorCtr="0">
            <a:normAutofit/>
          </a:bodyPr>
          <a:lstStyle>
            <a:lvl1pPr marL="0" indent="0">
              <a:buFont typeface="+mj-lt"/>
              <a:buNone/>
              <a:defRPr sz="2400" baseline="0">
                <a:solidFill>
                  <a:schemeClr val="bg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ja-JP" altLang="en-US" smtClean="0"/>
              <a:t>［タイトル］</a:t>
            </a:r>
            <a:endParaRPr kumimoji="1" lang="ja-JP" altLang="en-US" dirty="0" smtClean="0"/>
          </a:p>
        </p:txBody>
      </p:sp>
      <p:sp>
        <p:nvSpPr>
          <p:cNvPr id="7" name="コンテンツ プレースホルダー 2"/>
          <p:cNvSpPr>
            <a:spLocks noGrp="1"/>
          </p:cNvSpPr>
          <p:nvPr>
            <p:ph idx="1" hasCustomPrompt="1"/>
          </p:nvPr>
        </p:nvSpPr>
        <p:spPr>
          <a:xfrm>
            <a:off x="473472" y="908720"/>
            <a:ext cx="8944148" cy="5256410"/>
          </a:xfrm>
          <a:prstGeom prst="rect">
            <a:avLst/>
          </a:prstGeom>
        </p:spPr>
        <p:txBody>
          <a:bodyPr lIns="90000"/>
          <a:lstStyle>
            <a:lvl1pPr marL="0" indent="0" fontAlgn="ctr">
              <a:spcBef>
                <a:spcPts val="0"/>
              </a:spcBef>
              <a:buFont typeface="Arial" charset="0"/>
              <a:buNone/>
              <a:defRPr sz="2000" b="0" i="0" spc="100" baseline="0">
                <a:solidFill>
                  <a:schemeClr val="tx1"/>
                </a:solidFill>
                <a:latin typeface="HGPGothicE" charset="-128"/>
                <a:ea typeface="HGPGothicE" charset="-128"/>
                <a:cs typeface="HGPGothicE" charset="-128"/>
              </a:defRPr>
            </a:lvl1pPr>
            <a:lvl2pPr marL="609555" indent="0" fontAlgn="ctr">
              <a:spcBef>
                <a:spcPts val="0"/>
              </a:spcBef>
              <a:buFont typeface="Arial" charset="0"/>
              <a:buNone/>
              <a:defRPr sz="2000" b="0" i="0" spc="100">
                <a:solidFill>
                  <a:schemeClr val="tx1"/>
                </a:solidFill>
                <a:latin typeface="HGPGothicE" charset="-128"/>
                <a:ea typeface="HGPGothicE" charset="-128"/>
                <a:cs typeface="HGPGothicE" charset="-128"/>
              </a:defRPr>
            </a:lvl2pPr>
            <a:lvl3pPr marL="1219108" indent="0" fontAlgn="ctr">
              <a:spcBef>
                <a:spcPts val="0"/>
              </a:spcBef>
              <a:buFont typeface="Arial" charset="0"/>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ja-JP" altLang="en-US" dirty="0" smtClean="0"/>
              <a:t>テキストの入力</a:t>
            </a:r>
            <a:endParaRPr kumimoji="1" lang="ja-JP" altLang="en-US" dirty="0"/>
          </a:p>
        </p:txBody>
      </p:sp>
    </p:spTree>
    <p:extLst>
      <p:ext uri="{BB962C8B-B14F-4D97-AF65-F5344CB8AC3E}">
        <p14:creationId xmlns:p14="http://schemas.microsoft.com/office/powerpoint/2010/main" val="14039975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5" name="タイトル 4"/>
          <p:cNvSpPr>
            <a:spLocks noGrp="1"/>
          </p:cNvSpPr>
          <p:nvPr>
            <p:ph type="title"/>
          </p:nvPr>
        </p:nvSpPr>
        <p:spPr>
          <a:xfrm>
            <a:off x="678251" y="0"/>
            <a:ext cx="7625690" cy="664180"/>
          </a:xfrm>
          <a:prstGeom prst="rect">
            <a:avLst/>
          </a:prstGeom>
        </p:spPr>
        <p:txBody>
          <a:bodyPr/>
          <a:lstStyle/>
          <a:p>
            <a:r>
              <a:rPr kumimoji="1" lang="ja-JP" altLang="en-US" smtClean="0"/>
              <a:t>マスター タイトルの書式設定</a:t>
            </a:r>
            <a:endParaRPr kumimoji="1" lang="ja-JP" altLang="en-US"/>
          </a:p>
        </p:txBody>
      </p:sp>
      <p:sp>
        <p:nvSpPr>
          <p:cNvPr id="7" name="コンテンツ プレースホルダー 6"/>
          <p:cNvSpPr>
            <a:spLocks noGrp="1"/>
          </p:cNvSpPr>
          <p:nvPr>
            <p:ph sz="quarter" idx="10"/>
          </p:nvPr>
        </p:nvSpPr>
        <p:spPr>
          <a:xfrm>
            <a:off x="297366" y="944176"/>
            <a:ext cx="9337288" cy="5560702"/>
          </a:xfrm>
          <a:prstGeom prst="rect">
            <a:avLst/>
          </a:prstGeom>
        </p:spPr>
        <p:txBody>
          <a:bodyPr/>
          <a:lstStyle>
            <a:lvl1pPr marL="0" indent="0">
              <a:buFontTx/>
              <a:buNone/>
              <a:defRPr/>
            </a:lvl1pPr>
            <a:lvl2pPr marL="682526" indent="-225392">
              <a:buFont typeface="Wingdings" pitchFamily="2" charset="2"/>
              <a:buChar char="Ø"/>
              <a:defRPr/>
            </a:lvl2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Tree>
    <p:extLst>
      <p:ext uri="{BB962C8B-B14F-4D97-AF65-F5344CB8AC3E}">
        <p14:creationId xmlns:p14="http://schemas.microsoft.com/office/powerpoint/2010/main" val="30787435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表紙B(Human Blue ロゴ)">
    <p:spTree>
      <p:nvGrpSpPr>
        <p:cNvPr id="1" name=""/>
        <p:cNvGrpSpPr/>
        <p:nvPr/>
      </p:nvGrpSpPr>
      <p:grpSpPr>
        <a:xfrm>
          <a:off x="0" y="0"/>
          <a:ext cx="0" cy="0"/>
          <a:chOff x="0" y="0"/>
          <a:chExt cx="0" cy="0"/>
        </a:xfrm>
      </p:grpSpPr>
      <p:sp>
        <p:nvSpPr>
          <p:cNvPr id="11" name="正方形/長方形 10"/>
          <p:cNvSpPr/>
          <p:nvPr userDrawn="1"/>
        </p:nvSpPr>
        <p:spPr>
          <a:xfrm>
            <a:off x="1" y="4714043"/>
            <a:ext cx="9906000"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dirty="0">
              <a:latin typeface="HGPGothicE" charset="-128"/>
              <a:ea typeface="HGPGothicE" charset="-128"/>
            </a:endParaRPr>
          </a:p>
        </p:txBody>
      </p:sp>
      <p:pic>
        <p:nvPicPr>
          <p:cNvPr id="13" name="図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8" name="Text Placeholder 2"/>
          <p:cNvSpPr>
            <a:spLocks noGrp="1"/>
          </p:cNvSpPr>
          <p:nvPr>
            <p:ph type="body" idx="17" hasCustomPrompt="1"/>
          </p:nvPr>
        </p:nvSpPr>
        <p:spPr>
          <a:xfrm>
            <a:off x="2207568" y="5863764"/>
            <a:ext cx="7642112" cy="985567"/>
          </a:xfrm>
          <a:prstGeom prst="rect">
            <a:avLst/>
          </a:prstGeom>
          <a:effectLst/>
        </p:spPr>
        <p:txBody>
          <a:bodyPr anchor="t">
            <a:normAutofit/>
          </a:bodyPr>
          <a:lstStyle>
            <a:lvl1pPr marL="0" marR="0" indent="0" algn="l" defTabSz="484862" rtl="0" eaLnBrk="1" fontAlgn="ctr" latinLnBrk="0" hangingPunct="1">
              <a:lnSpc>
                <a:spcPct val="100000"/>
              </a:lnSpc>
              <a:spcBef>
                <a:spcPts val="0"/>
              </a:spcBef>
              <a:spcAft>
                <a:spcPct val="0"/>
              </a:spcAft>
              <a:buClrTx/>
              <a:buSzTx/>
              <a:buFont typeface="Arial" pitchFamily="34" charset="0"/>
              <a:buNone/>
              <a:tabLst/>
              <a:defRPr sz="18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484862" rtl="0" eaLnBrk="1" fontAlgn="ctr" latinLnBrk="0" hangingPunct="1">
              <a:lnSpc>
                <a:spcPct val="100000"/>
              </a:lnSpc>
              <a:spcBef>
                <a:spcPts val="0"/>
              </a:spcBef>
              <a:spcAft>
                <a:spcPct val="0"/>
              </a:spcAft>
              <a:buClrTx/>
              <a:buSzTx/>
              <a:buFont typeface="Arial" pitchFamily="34" charset="0"/>
              <a:buNone/>
              <a:tabLst/>
              <a:defRPr/>
            </a:pPr>
            <a:r>
              <a:rPr lang="ja-JP" altLang="en-US"/>
              <a:t>○○○○年○○月○○日</a:t>
            </a:r>
            <a:br>
              <a:rPr lang="ja-JP" altLang="en-US"/>
            </a:br>
            <a:r>
              <a:rPr lang="ja-JP" altLang="en-US"/>
              <a:t>株式会社ＮＴＴデータ　○○○○</a:t>
            </a:r>
            <a:br>
              <a:rPr lang="ja-JP" altLang="en-US"/>
            </a:br>
            <a:r>
              <a:rPr lang="ja-JP" altLang="en-US"/>
              <a:t>○○○○○○○○○○○○</a:t>
            </a:r>
            <a:endParaRPr kumimoji="1" lang="ja-JP" altLang="en-US" dirty="0"/>
          </a:p>
        </p:txBody>
      </p:sp>
      <p:sp>
        <p:nvSpPr>
          <p:cNvPr id="12" name="タイトル 1"/>
          <p:cNvSpPr>
            <a:spLocks noGrp="1"/>
          </p:cNvSpPr>
          <p:nvPr>
            <p:ph type="title" hasCustomPrompt="1"/>
          </p:nvPr>
        </p:nvSpPr>
        <p:spPr>
          <a:xfrm>
            <a:off x="2207568" y="4810096"/>
            <a:ext cx="7642112" cy="988424"/>
          </a:xfrm>
          <a:prstGeom prst="rect">
            <a:avLst/>
          </a:prstGeom>
          <a:effectLst/>
        </p:spPr>
        <p:txBody>
          <a:bodyPr anchor="t">
            <a:normAutofit/>
          </a:bodyPr>
          <a:lstStyle>
            <a:lvl1pPr>
              <a:defRPr lang="ja-JP" altLang="en-US" sz="2400" spc="0" dirty="0" smtClean="0">
                <a:solidFill>
                  <a:srgbClr val="FFFFFF"/>
                </a:solidFill>
              </a:defRPr>
            </a:lvl1pPr>
          </a:lstStyle>
          <a:p>
            <a:pPr marL="0" lvl="0" indent="0" fontAlgn="ctr">
              <a:spcBef>
                <a:spcPts val="0"/>
              </a:spcBef>
              <a:buFont typeface="Arial" pitchFamily="34" charset="0"/>
              <a:buNone/>
            </a:pPr>
            <a:r>
              <a:rPr kumimoji="1" lang="ja-JP" altLang="en-US"/>
              <a:t>［タイトル（１</a:t>
            </a:r>
            <a:r>
              <a:rPr kumimoji="1" lang="en-US" altLang="ja-JP"/>
              <a:t>〜</a:t>
            </a:r>
            <a:r>
              <a:rPr kumimoji="1" lang="ja-JP" altLang="en-US"/>
              <a:t>３行）］</a:t>
            </a:r>
            <a:endParaRPr kumimoji="1" lang="ja-JP" altLang="en-US" dirty="0"/>
          </a:p>
        </p:txBody>
      </p:sp>
      <p:pic>
        <p:nvPicPr>
          <p:cNvPr id="16" name="図 15">
            <a:extLst>
              <a:ext uri="{FF2B5EF4-FFF2-40B4-BE49-F238E27FC236}">
                <a16:creationId xmlns="" xmlns:a16="http://schemas.microsoft.com/office/drawing/2014/main" id="{A6047BE2-75E4-8743-8BCD-19E0EC5A22EE}"/>
              </a:ext>
            </a:extLst>
          </p:cNvPr>
          <p:cNvPicPr>
            <a:picLocks noChangeAspect="1"/>
          </p:cNvPicPr>
          <p:nvPr userDrawn="1"/>
        </p:nvPicPr>
        <p:blipFill>
          <a:blip r:embed="rId3"/>
          <a:stretch>
            <a:fillRect/>
          </a:stretch>
        </p:blipFill>
        <p:spPr>
          <a:xfrm>
            <a:off x="7064375" y="254000"/>
            <a:ext cx="2635200" cy="902800"/>
          </a:xfrm>
          <a:prstGeom prst="rect">
            <a:avLst/>
          </a:prstGeom>
        </p:spPr>
      </p:pic>
      <p:sp>
        <p:nvSpPr>
          <p:cNvPr id="9" name="TextBox 12"/>
          <p:cNvSpPr txBox="1"/>
          <p:nvPr userDrawn="1"/>
        </p:nvSpPr>
        <p:spPr>
          <a:xfrm>
            <a:off x="7200900" y="6724937"/>
            <a:ext cx="26487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2018 NTT </a:t>
            </a:r>
            <a:r>
              <a:rPr kumimoji="0" lang="en-US" altLang="ja-JP" sz="800" b="0" i="0" dirty="0" smtClean="0">
                <a:solidFill>
                  <a:schemeClr val="bg1"/>
                </a:solidFill>
                <a:latin typeface="+mn-lt"/>
                <a:ea typeface="HGPGothicE" charset="-128"/>
                <a:cs typeface="Meiryo UI" pitchFamily="50" charset="-128"/>
              </a:rPr>
              <a:t>DATA CHINA OUTSOURCING </a:t>
            </a:r>
            <a:r>
              <a:rPr kumimoji="0" lang="en-US" altLang="ja-JP" sz="800" b="0" i="0" dirty="0">
                <a:solidFill>
                  <a:schemeClr val="bg1"/>
                </a:solidFill>
                <a:latin typeface="+mn-lt"/>
                <a:ea typeface="HGPGothicE" charset="-128"/>
                <a:cs typeface="Meiryo UI" pitchFamily="50" charset="-128"/>
              </a:rPr>
              <a:t>Corporation</a:t>
            </a:r>
          </a:p>
        </p:txBody>
      </p:sp>
    </p:spTree>
    <p:extLst>
      <p:ext uri="{BB962C8B-B14F-4D97-AF65-F5344CB8AC3E}">
        <p14:creationId xmlns:p14="http://schemas.microsoft.com/office/powerpoint/2010/main" val="121021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次">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 xmlns:a16="http://schemas.microsoft.com/office/drawing/2014/main" id="{9A2B2F6D-705F-4251-969F-C7502713D97B}"/>
              </a:ext>
            </a:extLst>
          </p:cNvPr>
          <p:cNvSpPr>
            <a:spLocks noGrp="1"/>
          </p:cNvSpPr>
          <p:nvPr>
            <p:ph type="body" sz="quarter" idx="11" hasCustomPrompt="1"/>
          </p:nvPr>
        </p:nvSpPr>
        <p:spPr>
          <a:xfrm>
            <a:off x="2144713" y="908049"/>
            <a:ext cx="7272000" cy="5544000"/>
          </a:xfrm>
          <a:prstGeom prst="rect">
            <a:avLst/>
          </a:prstGeom>
        </p:spPr>
        <p:txBody>
          <a:bodyPr/>
          <a:lstStyle>
            <a:lvl1pPr marL="457200" indent="-457200">
              <a:buFont typeface="+mj-lt"/>
              <a:buAutoNum type="arabicPeriod"/>
              <a:defRPr sz="2000"/>
            </a:lvl1pPr>
            <a:lvl2pPr>
              <a:defRPr sz="2000"/>
            </a:lvl2pPr>
            <a:lvl3pPr>
              <a:defRPr sz="2000"/>
            </a:lvl3pPr>
            <a:lvl4pPr>
              <a:defRPr sz="2000"/>
            </a:lvl4pPr>
            <a:lvl5pPr>
              <a:defRPr sz="2000"/>
            </a:lvl5pPr>
          </a:lstStyle>
          <a:p>
            <a:pPr lvl="0"/>
            <a:r>
              <a:rPr kumimoji="1" lang="ja-JP" altLang="en-US" dirty="0"/>
              <a:t>目次の入力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11" name="図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91166" y="6504431"/>
            <a:ext cx="1159714" cy="295200"/>
          </a:xfrm>
          <a:prstGeom prst="rect">
            <a:avLst/>
          </a:prstGeom>
        </p:spPr>
      </p:pic>
      <p:sp>
        <p:nvSpPr>
          <p:cNvPr id="15" name="タイトル 1"/>
          <p:cNvSpPr>
            <a:spLocks noGrp="1"/>
          </p:cNvSpPr>
          <p:nvPr>
            <p:ph type="title" hasCustomPrompt="1"/>
          </p:nvPr>
        </p:nvSpPr>
        <p:spPr>
          <a:xfrm>
            <a:off x="172186" y="1747"/>
            <a:ext cx="9578639" cy="730799"/>
          </a:xfrm>
          <a:prstGeom prst="rect">
            <a:avLst/>
          </a:prstGeom>
        </p:spPr>
        <p:txBody>
          <a:bodyPr anchor="ctr" anchorCtr="0">
            <a:normAutofit/>
          </a:bodyPr>
          <a:lstStyle>
            <a:lvl1pPr>
              <a:defRPr lang="ja-JP" altLang="en-US" sz="2400" spc="0" dirty="0" smtClean="0">
                <a:solidFill>
                  <a:schemeClr val="tx1"/>
                </a:solidFill>
                <a:latin typeface="+mj-ea"/>
                <a:ea typeface="+mj-ea"/>
                <a:cs typeface="Arial"/>
              </a:defRPr>
            </a:lvl1pPr>
          </a:lstStyle>
          <a:p>
            <a:pPr marL="226468" marR="0" lvl="0" indent="-226468" defTabSz="609555" latinLnBrk="0">
              <a:lnSpc>
                <a:spcPct val="100000"/>
              </a:lnSpc>
              <a:spcBef>
                <a:spcPct val="20000"/>
              </a:spcBef>
              <a:buClrTx/>
              <a:buSzTx/>
              <a:buFont typeface="Arial" pitchFamily="34" charset="0"/>
              <a:buNone/>
              <a:tabLst/>
            </a:pPr>
            <a:r>
              <a:rPr kumimoji="1" lang="ja-JP" altLang="en-US" dirty="0"/>
              <a:t>［目次］</a:t>
            </a:r>
          </a:p>
        </p:txBody>
      </p:sp>
      <p:sp>
        <p:nvSpPr>
          <p:cNvPr id="10" name="TextBox 12"/>
          <p:cNvSpPr txBox="1"/>
          <p:nvPr userDrawn="1"/>
        </p:nvSpPr>
        <p:spPr>
          <a:xfrm>
            <a:off x="2080172" y="6580944"/>
            <a:ext cx="2691853"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2018 NTT DATA </a:t>
            </a:r>
            <a:r>
              <a:rPr kumimoji="0" lang="en-US" altLang="ja-JP" sz="800" b="0" i="0" dirty="0" smtClean="0">
                <a:solidFill>
                  <a:schemeClr val="tx1"/>
                </a:solidFill>
                <a:latin typeface="+mn-lt"/>
                <a:ea typeface="HGPGothicE" charset="-128"/>
                <a:cs typeface="Meiryo UI" pitchFamily="50" charset="-128"/>
              </a:rPr>
              <a:t>CHINA OUTSOURCING Corporation</a:t>
            </a:r>
            <a:endParaRPr kumimoji="0" lang="en-US" altLang="ja-JP" sz="800" b="0" i="0" dirty="0">
              <a:solidFill>
                <a:schemeClr val="tx1"/>
              </a:solidFill>
              <a:latin typeface="+mn-lt"/>
              <a:ea typeface="HGPGothicE" charset="-128"/>
              <a:cs typeface="Meiryo UI" pitchFamily="50" charset="-128"/>
            </a:endParaRPr>
          </a:p>
        </p:txBody>
      </p:sp>
      <p:sp>
        <p:nvSpPr>
          <p:cNvPr id="12" name="TextBox 16"/>
          <p:cNvSpPr txBox="1"/>
          <p:nvPr userDrawn="1"/>
        </p:nvSpPr>
        <p:spPr>
          <a:xfrm>
            <a:off x="4617884"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HGPGothicE" charset="-128"/>
                <a:ea typeface="HGPGothicE" charset="-128"/>
                <a:cs typeface="HGPGothicE" charset="-128"/>
              </a:rPr>
              <a:pPr algn="ctr" fontAlgn="auto">
                <a:spcBef>
                  <a:spcPts val="0"/>
                </a:spcBef>
                <a:spcAft>
                  <a:spcPts val="0"/>
                </a:spcAft>
                <a:defRPr/>
              </a:pPr>
              <a:t>‹#›</a:t>
            </a:fld>
            <a:endParaRPr lang="en-US" sz="1200" b="0" i="0" dirty="0">
              <a:solidFill>
                <a:schemeClr val="tx1"/>
              </a:solidFill>
              <a:latin typeface="HGPGothicE" charset="-128"/>
              <a:ea typeface="HGPGothicE" charset="-128"/>
              <a:cs typeface="HGPGothicE" charset="-128"/>
            </a:endParaRPr>
          </a:p>
        </p:txBody>
      </p:sp>
    </p:spTree>
    <p:extLst>
      <p:ext uri="{BB962C8B-B14F-4D97-AF65-F5344CB8AC3E}">
        <p14:creationId xmlns:p14="http://schemas.microsoft.com/office/powerpoint/2010/main" val="192723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中扉">
    <p:bg>
      <p:bgPr>
        <a:solidFill>
          <a:schemeClr val="accent2"/>
        </a:solidFill>
        <a:effectLst/>
      </p:bgPr>
    </p:bg>
    <p:spTree>
      <p:nvGrpSpPr>
        <p:cNvPr id="1" name=""/>
        <p:cNvGrpSpPr/>
        <p:nvPr/>
      </p:nvGrpSpPr>
      <p:grpSpPr>
        <a:xfrm>
          <a:off x="0" y="0"/>
          <a:ext cx="0" cy="0"/>
          <a:chOff x="0" y="0"/>
          <a:chExt cx="0" cy="0"/>
        </a:xfrm>
      </p:grpSpPr>
      <p:sp>
        <p:nvSpPr>
          <p:cNvPr id="7" name="タイトル 1"/>
          <p:cNvSpPr>
            <a:spLocks noGrp="1"/>
          </p:cNvSpPr>
          <p:nvPr>
            <p:ph type="title" hasCustomPrompt="1"/>
          </p:nvPr>
        </p:nvSpPr>
        <p:spPr>
          <a:xfrm>
            <a:off x="1548000" y="908720"/>
            <a:ext cx="6789376" cy="4412378"/>
          </a:xfrm>
          <a:prstGeom prst="rect">
            <a:avLst/>
          </a:prstGeom>
        </p:spPr>
        <p:txBody>
          <a:bodyPr anchor="ctr" anchorCtr="1">
            <a:normAutofit/>
          </a:bodyPr>
          <a:lstStyle>
            <a:lvl1pPr algn="ctr">
              <a:defRPr sz="2400" spc="200" baseline="0">
                <a:solidFill>
                  <a:srgbClr val="FFFFFF"/>
                </a:solidFill>
              </a:defRPr>
            </a:lvl1pPr>
          </a:lstStyle>
          <a:p>
            <a:r>
              <a:rPr kumimoji="1" lang="ja-JP" altLang="en-US" dirty="0"/>
              <a:t>［中扉］</a:t>
            </a:r>
          </a:p>
        </p:txBody>
      </p:sp>
      <p:pic>
        <p:nvPicPr>
          <p:cNvPr id="15" name="図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1392" y="6503752"/>
            <a:ext cx="1178351" cy="296174"/>
          </a:xfrm>
          <a:prstGeom prst="rect">
            <a:avLst/>
          </a:prstGeom>
        </p:spPr>
      </p:pic>
      <p:sp>
        <p:nvSpPr>
          <p:cNvPr id="9" name="TextBox 12"/>
          <p:cNvSpPr txBox="1"/>
          <p:nvPr userDrawn="1"/>
        </p:nvSpPr>
        <p:spPr>
          <a:xfrm>
            <a:off x="231285" y="6593330"/>
            <a:ext cx="27024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2018 NTT </a:t>
            </a:r>
            <a:r>
              <a:rPr kumimoji="0" lang="en-US" altLang="ja-JP" sz="800" b="0" i="0" dirty="0" smtClean="0">
                <a:solidFill>
                  <a:schemeClr val="bg1"/>
                </a:solidFill>
                <a:latin typeface="+mn-lt"/>
                <a:ea typeface="HGPGothicE" charset="-128"/>
                <a:cs typeface="Meiryo UI" pitchFamily="50" charset="-128"/>
              </a:rPr>
              <a:t>DATA CHINA OUTSOURCING </a:t>
            </a:r>
            <a:r>
              <a:rPr kumimoji="0" lang="en-US" altLang="ja-JP" sz="800" b="0" i="0" dirty="0">
                <a:solidFill>
                  <a:schemeClr val="bg1"/>
                </a:solidFill>
                <a:latin typeface="+mn-lt"/>
                <a:ea typeface="HGPGothicE" charset="-128"/>
                <a:cs typeface="Meiryo UI" pitchFamily="50" charset="-128"/>
              </a:rPr>
              <a:t>Corporation</a:t>
            </a:r>
          </a:p>
        </p:txBody>
      </p:sp>
      <p:sp>
        <p:nvSpPr>
          <p:cNvPr id="8" name="TextBox 16"/>
          <p:cNvSpPr txBox="1"/>
          <p:nvPr userDrawn="1"/>
        </p:nvSpPr>
        <p:spPr>
          <a:xfrm>
            <a:off x="4633845"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HGPGothicE" charset="-128"/>
                <a:ea typeface="HGPGothicE" charset="-128"/>
                <a:cs typeface="HGPGothicE" charset="-128"/>
              </a:rPr>
              <a:pPr algn="ctr" fontAlgn="auto">
                <a:spcBef>
                  <a:spcPts val="0"/>
                </a:spcBef>
                <a:spcAft>
                  <a:spcPts val="0"/>
                </a:spcAft>
                <a:defRPr/>
              </a:pPr>
              <a:t>‹#›</a:t>
            </a:fld>
            <a:endParaRPr lang="en-US" sz="1200" b="0" i="0" dirty="0">
              <a:solidFill>
                <a:schemeClr val="bg1"/>
              </a:solidFill>
              <a:latin typeface="HGPGothicE" charset="-128"/>
              <a:ea typeface="HGPGothicE" charset="-128"/>
              <a:cs typeface="HGPGothicE" charset="-128"/>
            </a:endParaRPr>
          </a:p>
        </p:txBody>
      </p:sp>
    </p:spTree>
    <p:extLst>
      <p:ext uri="{BB962C8B-B14F-4D97-AF65-F5344CB8AC3E}">
        <p14:creationId xmlns:p14="http://schemas.microsoft.com/office/powerpoint/2010/main" val="97918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A">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 xmlns:a16="http://schemas.microsoft.com/office/drawing/2014/main" id="{06ACBF3F-D8C8-49E5-AED6-9B2012FC0A11}"/>
              </a:ext>
            </a:extLst>
          </p:cNvPr>
          <p:cNvSpPr>
            <a:spLocks noGrp="1"/>
          </p:cNvSpPr>
          <p:nvPr>
            <p:ph type="body" sz="quarter" idx="11" hasCustomPrompt="1"/>
          </p:nvPr>
        </p:nvSpPr>
        <p:spPr>
          <a:xfrm>
            <a:off x="471488" y="908050"/>
            <a:ext cx="8946000" cy="5256000"/>
          </a:xfrm>
          <a:prstGeom prst="rect">
            <a:avLst/>
          </a:prstGeom>
        </p:spPr>
        <p:txBody>
          <a:bodyPr/>
          <a:lstStyle>
            <a:lvl1pPr marL="0" indent="0">
              <a:buNone/>
              <a:defRPr sz="2000"/>
            </a:lvl1pPr>
            <a:lvl2pPr>
              <a:defRPr sz="2000"/>
            </a:lvl2pPr>
            <a:lvl3pPr>
              <a:defRPr sz="2000"/>
            </a:lvl3pPr>
            <a:lvl4pPr>
              <a:defRPr sz="2000"/>
            </a:lvl4pPr>
            <a:lvl5pPr>
              <a:defRPr sz="2000"/>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タイトル 1"/>
          <p:cNvSpPr>
            <a:spLocks noGrp="1"/>
          </p:cNvSpPr>
          <p:nvPr>
            <p:ph type="title" hasCustomPrompt="1"/>
          </p:nvPr>
        </p:nvSpPr>
        <p:spPr>
          <a:xfrm>
            <a:off x="172186" y="2902"/>
            <a:ext cx="9578639" cy="730799"/>
          </a:xfrm>
          <a:prstGeom prst="rect">
            <a:avLst/>
          </a:prstGeom>
        </p:spPr>
        <p:txBody>
          <a:bodyPr tIns="108000" anchor="ctr" anchorCtr="0">
            <a:normAutofit/>
          </a:bodyPr>
          <a:lstStyle>
            <a:lvl1pPr>
              <a:defRPr lang="ja-JP" altLang="en-US" sz="2400" spc="0" dirty="0" smtClean="0">
                <a:solidFill>
                  <a:schemeClr val="accent2"/>
                </a:solidFill>
                <a:latin typeface="+mj-ea"/>
                <a:ea typeface="+mj-ea"/>
                <a:cs typeface="Arial"/>
              </a:defRPr>
            </a:lvl1pPr>
          </a:lstStyle>
          <a:p>
            <a:pPr marL="226468" marR="0" lvl="0" indent="-226468" defTabSz="609555" latinLnBrk="0">
              <a:lnSpc>
                <a:spcPct val="100000"/>
              </a:lnSpc>
              <a:spcBef>
                <a:spcPct val="20000"/>
              </a:spcBef>
              <a:buClrTx/>
              <a:buSzTx/>
              <a:buFont typeface="+mj-lt"/>
              <a:buNone/>
              <a:tabLst/>
            </a:pPr>
            <a:r>
              <a:rPr kumimoji="1" lang="ja-JP" altLang="en-US" dirty="0"/>
              <a:t>［タイトル］</a:t>
            </a:r>
          </a:p>
        </p:txBody>
      </p:sp>
    </p:spTree>
    <p:extLst>
      <p:ext uri="{BB962C8B-B14F-4D97-AF65-F5344CB8AC3E}">
        <p14:creationId xmlns:p14="http://schemas.microsoft.com/office/powerpoint/2010/main" val="305101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B">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 xmlns:a16="http://schemas.microsoft.com/office/drawing/2014/main" id="{26844846-989F-49DD-8D5C-53B561520309}"/>
              </a:ext>
            </a:extLst>
          </p:cNvPr>
          <p:cNvSpPr>
            <a:spLocks noGrp="1"/>
          </p:cNvSpPr>
          <p:nvPr>
            <p:ph type="body" sz="quarter" idx="11" hasCustomPrompt="1"/>
          </p:nvPr>
        </p:nvSpPr>
        <p:spPr>
          <a:xfrm>
            <a:off x="473075" y="908049"/>
            <a:ext cx="8946000" cy="5256000"/>
          </a:xfrm>
          <a:prstGeom prst="rect">
            <a:avLst/>
          </a:prstGeom>
        </p:spPr>
        <p:txBody>
          <a:bodyPr/>
          <a:lstStyle>
            <a:lvl1pPr marL="0" indent="0">
              <a:buNone/>
              <a:defRPr sz="2000"/>
            </a:lvl1pPr>
            <a:lvl2pPr>
              <a:defRPr sz="2000"/>
            </a:lvl2pPr>
            <a:lvl3pPr>
              <a:defRPr sz="2000"/>
            </a:lvl3pPr>
            <a:lvl4pPr>
              <a:defRPr sz="2000"/>
            </a:lvl4pPr>
            <a:lvl5pPr>
              <a:defRPr sz="2000"/>
            </a:lvl5pPr>
          </a:lstStyle>
          <a:p>
            <a:pPr lvl="0"/>
            <a:r>
              <a:rPr kumimoji="1" lang="ja-JP" altLang="en-US" dirty="0"/>
              <a:t>テキストの入力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Rectangle 20"/>
          <p:cNvSpPr/>
          <p:nvPr userDrawn="1"/>
        </p:nvSpPr>
        <p:spPr>
          <a:xfrm>
            <a:off x="0" y="0"/>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10" name="タイトル 1"/>
          <p:cNvSpPr>
            <a:spLocks noGrp="1"/>
          </p:cNvSpPr>
          <p:nvPr>
            <p:ph type="title" hasCustomPrompt="1"/>
          </p:nvPr>
        </p:nvSpPr>
        <p:spPr>
          <a:xfrm>
            <a:off x="172186" y="2902"/>
            <a:ext cx="9578639" cy="730799"/>
          </a:xfrm>
          <a:prstGeom prst="rect">
            <a:avLst/>
          </a:prstGeom>
        </p:spPr>
        <p:txBody>
          <a:bodyPr tIns="108000" anchor="ctr" anchorCtr="0">
            <a:normAutofit/>
          </a:bodyPr>
          <a:lstStyle>
            <a:lvl1pPr>
              <a:defRPr lang="ja-JP" altLang="en-US" sz="2400" spc="0" dirty="0" smtClean="0">
                <a:solidFill>
                  <a:schemeClr val="bg1"/>
                </a:solidFill>
                <a:latin typeface="+mj-ea"/>
                <a:ea typeface="+mj-ea"/>
                <a:cs typeface="Arial"/>
              </a:defRPr>
            </a:lvl1pPr>
          </a:lstStyle>
          <a:p>
            <a:pPr marL="226468" marR="0" lvl="0" indent="-226468" defTabSz="609555" latinLnBrk="0">
              <a:lnSpc>
                <a:spcPct val="100000"/>
              </a:lnSpc>
              <a:spcBef>
                <a:spcPct val="20000"/>
              </a:spcBef>
              <a:buClrTx/>
              <a:buSzTx/>
              <a:buFont typeface="+mj-lt"/>
              <a:buNone/>
              <a:tabLst/>
            </a:pPr>
            <a:r>
              <a:rPr kumimoji="1" lang="ja-JP" altLang="en-US" dirty="0"/>
              <a:t>［タイトル］</a:t>
            </a:r>
          </a:p>
        </p:txBody>
      </p:sp>
    </p:spTree>
    <p:extLst>
      <p:ext uri="{BB962C8B-B14F-4D97-AF65-F5344CB8AC3E}">
        <p14:creationId xmlns:p14="http://schemas.microsoft.com/office/powerpoint/2010/main" val="124930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タイトルとコンテンツC">
    <p:bg>
      <p:bgPr>
        <a:solidFill>
          <a:schemeClr val="tx1">
            <a:lumMod val="50000"/>
          </a:schemeClr>
        </a:solidFill>
        <a:effectLst/>
      </p:bgPr>
    </p:bg>
    <p:spTree>
      <p:nvGrpSpPr>
        <p:cNvPr id="1" name=""/>
        <p:cNvGrpSpPr/>
        <p:nvPr/>
      </p:nvGrpSpPr>
      <p:grpSpPr>
        <a:xfrm>
          <a:off x="0" y="0"/>
          <a:ext cx="0" cy="0"/>
          <a:chOff x="0" y="0"/>
          <a:chExt cx="0" cy="0"/>
        </a:xfrm>
      </p:grpSpPr>
      <p:sp>
        <p:nvSpPr>
          <p:cNvPr id="12" name="コンテンツ プレースホルダー 2"/>
          <p:cNvSpPr>
            <a:spLocks noGrp="1"/>
          </p:cNvSpPr>
          <p:nvPr>
            <p:ph idx="10" hasCustomPrompt="1"/>
          </p:nvPr>
        </p:nvSpPr>
        <p:spPr>
          <a:xfrm>
            <a:off x="2829900" y="2852936"/>
            <a:ext cx="4247179" cy="828102"/>
          </a:xfrm>
          <a:prstGeom prst="rect">
            <a:avLst/>
          </a:prstGeom>
          <a:ln w="38100">
            <a:solidFill>
              <a:schemeClr val="bg1"/>
            </a:solidFill>
            <a:prstDash val="sysDot"/>
          </a:ln>
        </p:spPr>
        <p:txBody>
          <a:bodyPr lIns="90000" anchor="ctr" anchorCtr="1"/>
          <a:lstStyle>
            <a:lvl1pPr marL="0" indent="0" fontAlgn="ctr">
              <a:spcBef>
                <a:spcPts val="0"/>
              </a:spcBef>
              <a:buFontTx/>
              <a:buNone/>
              <a:defRPr sz="1800" b="0" i="0" spc="79" baseline="0">
                <a:solidFill>
                  <a:schemeClr val="bg1"/>
                </a:solidFill>
                <a:latin typeface="HGPGothicE" charset="-128"/>
                <a:ea typeface="HGPGothicE" charset="-128"/>
                <a:cs typeface="HGPGothicE" charset="-128"/>
              </a:defRPr>
            </a:lvl1pPr>
            <a:lvl2pPr marL="484862" indent="0" fontAlgn="ctr">
              <a:spcBef>
                <a:spcPts val="0"/>
              </a:spcBef>
              <a:buFontTx/>
              <a:buNone/>
              <a:defRPr sz="1800" b="0" i="0" spc="79">
                <a:solidFill>
                  <a:schemeClr val="bg1"/>
                </a:solidFill>
                <a:latin typeface="HGPGothicE" charset="-128"/>
                <a:ea typeface="HGPGothicE" charset="-128"/>
                <a:cs typeface="HGPGothicE" charset="-128"/>
              </a:defRPr>
            </a:lvl2pPr>
            <a:lvl3pPr marL="969724" indent="0" fontAlgn="ctr">
              <a:spcBef>
                <a:spcPts val="0"/>
              </a:spcBef>
              <a:buFontTx/>
              <a:buNone/>
              <a:defRPr sz="1800" b="0" i="0" spc="79">
                <a:solidFill>
                  <a:schemeClr val="bg1"/>
                </a:solidFill>
                <a:latin typeface="HGPGothicE" charset="-128"/>
                <a:ea typeface="HGPGothicE" charset="-128"/>
                <a:cs typeface="HGPGothicE" charset="-128"/>
              </a:defRPr>
            </a:lvl3pPr>
            <a:lvl4pPr marL="1454588" indent="0">
              <a:buFontTx/>
              <a:buNone/>
              <a:defRPr>
                <a:solidFill>
                  <a:schemeClr val="tx2"/>
                </a:solidFill>
              </a:defRPr>
            </a:lvl4pPr>
            <a:lvl5pPr marL="1939450" indent="0">
              <a:buFontTx/>
              <a:buNone/>
              <a:defRPr>
                <a:solidFill>
                  <a:schemeClr val="tx2"/>
                </a:solidFill>
              </a:defRPr>
            </a:lvl5pPr>
          </a:lstStyle>
          <a:p>
            <a:pPr algn="ctr"/>
            <a:r>
              <a:rPr lang="ja-JP" altLang="en-US" sz="1800" spc="200">
                <a:solidFill>
                  <a:srgbClr val="FFFFFF"/>
                </a:solidFill>
                <a:latin typeface="HGPGothicE" charset="-128"/>
                <a:ea typeface="HGPGothicE" charset="-128"/>
                <a:cs typeface="HGPGothicE" charset="-128"/>
              </a:rPr>
              <a:t>写真</a:t>
            </a:r>
            <a:r>
              <a:rPr lang="en-US" altLang="ja-JP" sz="1800" spc="200">
                <a:solidFill>
                  <a:srgbClr val="FFFFFF"/>
                </a:solidFill>
                <a:latin typeface="HGPGothicE" charset="-128"/>
                <a:ea typeface="HGPGothicE" charset="-128"/>
                <a:cs typeface="HGPGothicE" charset="-128"/>
              </a:rPr>
              <a:t>/</a:t>
            </a:r>
            <a:r>
              <a:rPr lang="ja-JP" altLang="en-US" sz="1800" spc="200">
                <a:solidFill>
                  <a:srgbClr val="FFFFFF"/>
                </a:solidFill>
                <a:latin typeface="HGPGothicE" charset="-128"/>
                <a:ea typeface="HGPGothicE" charset="-128"/>
                <a:cs typeface="HGPGothicE" charset="-128"/>
              </a:rPr>
              <a:t>動画を貼付</a:t>
            </a:r>
            <a:endParaRPr lang="ja-JP" altLang="en-US" sz="1800" spc="200" dirty="0">
              <a:solidFill>
                <a:srgbClr val="FFFFFF"/>
              </a:solidFill>
              <a:latin typeface="HGPGothicE" charset="-128"/>
              <a:ea typeface="HGPGothicE" charset="-128"/>
              <a:cs typeface="HGPGothicE" charset="-128"/>
            </a:endParaRPr>
          </a:p>
        </p:txBody>
      </p:sp>
      <p:pic>
        <p:nvPicPr>
          <p:cNvPr id="10" name="図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1392" y="6503752"/>
            <a:ext cx="1178351" cy="296174"/>
          </a:xfrm>
          <a:prstGeom prst="rect">
            <a:avLst/>
          </a:prstGeom>
        </p:spPr>
      </p:pic>
      <p:sp>
        <p:nvSpPr>
          <p:cNvPr id="7" name="TextBox 12"/>
          <p:cNvSpPr txBox="1"/>
          <p:nvPr userDrawn="1"/>
        </p:nvSpPr>
        <p:spPr>
          <a:xfrm>
            <a:off x="231285" y="6593330"/>
            <a:ext cx="25986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2018 NTT DATA </a:t>
            </a:r>
            <a:r>
              <a:rPr kumimoji="0" lang="en-US" altLang="ja-JP" sz="800" b="0" i="0" dirty="0" smtClean="0">
                <a:solidFill>
                  <a:schemeClr val="bg1"/>
                </a:solidFill>
                <a:latin typeface="+mn-lt"/>
                <a:ea typeface="HGPGothicE" charset="-128"/>
                <a:cs typeface="Meiryo UI" pitchFamily="50" charset="-128"/>
              </a:rPr>
              <a:t>CHINA OUTSOURCING Corporation</a:t>
            </a:r>
            <a:endParaRPr kumimoji="0" lang="en-US" altLang="ja-JP" sz="800" b="0" i="0" dirty="0">
              <a:solidFill>
                <a:schemeClr val="bg1"/>
              </a:solidFill>
              <a:latin typeface="+mn-lt"/>
              <a:ea typeface="HGPGothicE" charset="-128"/>
              <a:cs typeface="Meiryo UI" pitchFamily="50" charset="-128"/>
            </a:endParaRPr>
          </a:p>
        </p:txBody>
      </p:sp>
      <p:sp>
        <p:nvSpPr>
          <p:cNvPr id="9" name="TextBox 16"/>
          <p:cNvSpPr txBox="1"/>
          <p:nvPr userDrawn="1"/>
        </p:nvSpPr>
        <p:spPr>
          <a:xfrm>
            <a:off x="4633845"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HGPGothicE" charset="-128"/>
                <a:ea typeface="HGPGothicE" charset="-128"/>
                <a:cs typeface="HGPGothicE" charset="-128"/>
              </a:rPr>
              <a:pPr algn="ctr" fontAlgn="auto">
                <a:spcBef>
                  <a:spcPts val="0"/>
                </a:spcBef>
                <a:spcAft>
                  <a:spcPts val="0"/>
                </a:spcAft>
                <a:defRPr/>
              </a:pPr>
              <a:t>‹#›</a:t>
            </a:fld>
            <a:endParaRPr lang="en-US" sz="1200" b="0" i="0" dirty="0">
              <a:solidFill>
                <a:schemeClr val="bg1"/>
              </a:solidFill>
              <a:latin typeface="HGPGothicE" charset="-128"/>
              <a:ea typeface="HGPGothicE" charset="-128"/>
              <a:cs typeface="HGPGothicE" charset="-128"/>
            </a:endParaRPr>
          </a:p>
        </p:txBody>
      </p:sp>
    </p:spTree>
    <p:extLst>
      <p:ext uri="{BB962C8B-B14F-4D97-AF65-F5344CB8AC3E}">
        <p14:creationId xmlns:p14="http://schemas.microsoft.com/office/powerpoint/2010/main" val="2101101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クロージングロゴ">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2"/>
          <p:cNvSpPr txBox="1"/>
          <p:nvPr userDrawn="1"/>
        </p:nvSpPr>
        <p:spPr>
          <a:xfrm>
            <a:off x="7191376" y="6580944"/>
            <a:ext cx="2564878"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tx1"/>
                </a:solidFill>
                <a:latin typeface="+mn-lt"/>
                <a:ea typeface="HGPGothicE" charset="-128"/>
                <a:cs typeface="Meiryo UI" pitchFamily="50" charset="-128"/>
              </a:rPr>
              <a:t>© 2018 NTT DATA </a:t>
            </a:r>
            <a:r>
              <a:rPr kumimoji="0" lang="en-US" altLang="ja-JP" sz="800" b="0" i="0" dirty="0" smtClean="0">
                <a:solidFill>
                  <a:schemeClr val="tx1"/>
                </a:solidFill>
                <a:latin typeface="+mn-lt"/>
                <a:ea typeface="HGPGothicE" charset="-128"/>
                <a:cs typeface="Meiryo UI" pitchFamily="50" charset="-128"/>
              </a:rPr>
              <a:t>CHINA OUTSOURCING Corporation</a:t>
            </a:r>
            <a:endParaRPr kumimoji="0" lang="en-US" altLang="ja-JP" sz="800" b="0" i="0" dirty="0">
              <a:solidFill>
                <a:schemeClr val="tx1"/>
              </a:solidFill>
              <a:latin typeface="+mn-lt"/>
              <a:ea typeface="HGPGothicE" charset="-128"/>
              <a:cs typeface="Meiryo UI" pitchFamily="50" charset="-128"/>
            </a:endParaRPr>
          </a:p>
        </p:txBody>
      </p:sp>
      <p:pic>
        <p:nvPicPr>
          <p:cNvPr id="9" name="図 8">
            <a:extLst>
              <a:ext uri="{FF2B5EF4-FFF2-40B4-BE49-F238E27FC236}">
                <a16:creationId xmlns="" xmlns:a16="http://schemas.microsoft.com/office/drawing/2014/main" id="{ACADA7E2-D9D3-BC40-8FC4-799425A0472E}"/>
              </a:ext>
            </a:extLst>
          </p:cNvPr>
          <p:cNvPicPr>
            <a:picLocks noChangeAspect="1"/>
          </p:cNvPicPr>
          <p:nvPr userDrawn="1"/>
        </p:nvPicPr>
        <p:blipFill>
          <a:blip r:embed="rId3"/>
          <a:stretch>
            <a:fillRect/>
          </a:stretch>
        </p:blipFill>
        <p:spPr>
          <a:xfrm>
            <a:off x="2890200" y="2715950"/>
            <a:ext cx="4125600" cy="1413400"/>
          </a:xfrm>
          <a:prstGeom prst="rect">
            <a:avLst/>
          </a:prstGeom>
        </p:spPr>
      </p:pic>
    </p:spTree>
    <p:extLst>
      <p:ext uri="{BB962C8B-B14F-4D97-AF65-F5344CB8AC3E}">
        <p14:creationId xmlns:p14="http://schemas.microsoft.com/office/powerpoint/2010/main" val="111859685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タイトルとコンテンツB">
    <p:spTree>
      <p:nvGrpSpPr>
        <p:cNvPr id="1" name=""/>
        <p:cNvGrpSpPr/>
        <p:nvPr/>
      </p:nvGrpSpPr>
      <p:grpSpPr>
        <a:xfrm>
          <a:off x="0" y="0"/>
          <a:ext cx="0" cy="0"/>
          <a:chOff x="0" y="0"/>
          <a:chExt cx="0" cy="0"/>
        </a:xfrm>
      </p:grpSpPr>
      <p:sp>
        <p:nvSpPr>
          <p:cNvPr id="5" name="Rectangle 20"/>
          <p:cNvSpPr/>
          <p:nvPr userDrawn="1"/>
        </p:nvSpPr>
        <p:spPr>
          <a:xfrm>
            <a:off x="0" y="0"/>
            <a:ext cx="9906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6" name="テキスト プレースホルダー 9"/>
          <p:cNvSpPr>
            <a:spLocks noGrp="1"/>
          </p:cNvSpPr>
          <p:nvPr>
            <p:ph type="body" sz="quarter" idx="10" hasCustomPrompt="1"/>
          </p:nvPr>
        </p:nvSpPr>
        <p:spPr>
          <a:xfrm>
            <a:off x="172187" y="2902"/>
            <a:ext cx="9570131" cy="720000"/>
          </a:xfrm>
          <a:prstGeom prst="rect">
            <a:avLst/>
          </a:prstGeom>
        </p:spPr>
        <p:txBody>
          <a:bodyPr tIns="108000" anchor="ctr" anchorCtr="0">
            <a:normAutofit/>
          </a:bodyPr>
          <a:lstStyle>
            <a:lvl1pPr marL="0" indent="0">
              <a:buFont typeface="+mj-lt"/>
              <a:buNone/>
              <a:defRPr sz="2400" baseline="0">
                <a:solidFill>
                  <a:schemeClr val="bg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ja-JP" altLang="en-US" smtClean="0"/>
              <a:t>［タイトル］</a:t>
            </a:r>
            <a:endParaRPr kumimoji="1" lang="ja-JP" altLang="en-US" dirty="0" smtClean="0"/>
          </a:p>
        </p:txBody>
      </p:sp>
      <p:sp>
        <p:nvSpPr>
          <p:cNvPr id="7" name="コンテンツ プレースホルダー 2"/>
          <p:cNvSpPr>
            <a:spLocks noGrp="1"/>
          </p:cNvSpPr>
          <p:nvPr>
            <p:ph idx="1" hasCustomPrompt="1"/>
          </p:nvPr>
        </p:nvSpPr>
        <p:spPr>
          <a:xfrm>
            <a:off x="473472" y="908720"/>
            <a:ext cx="8944148" cy="5256410"/>
          </a:xfrm>
          <a:prstGeom prst="rect">
            <a:avLst/>
          </a:prstGeom>
        </p:spPr>
        <p:txBody>
          <a:bodyPr lIns="90000"/>
          <a:lstStyle>
            <a:lvl1pPr marL="0" indent="0" fontAlgn="ctr">
              <a:spcBef>
                <a:spcPts val="0"/>
              </a:spcBef>
              <a:buFont typeface="Arial" charset="0"/>
              <a:buNone/>
              <a:defRPr sz="2000" b="0" i="0" spc="100" baseline="0">
                <a:solidFill>
                  <a:schemeClr val="tx1"/>
                </a:solidFill>
                <a:latin typeface="HGPGothicE" charset="-128"/>
                <a:ea typeface="HGPGothicE" charset="-128"/>
                <a:cs typeface="HGPGothicE" charset="-128"/>
              </a:defRPr>
            </a:lvl1pPr>
            <a:lvl2pPr marL="609555" indent="0" fontAlgn="ctr">
              <a:spcBef>
                <a:spcPts val="0"/>
              </a:spcBef>
              <a:buFont typeface="Arial" charset="0"/>
              <a:buNone/>
              <a:defRPr sz="2000" b="0" i="0" spc="100">
                <a:solidFill>
                  <a:schemeClr val="tx1"/>
                </a:solidFill>
                <a:latin typeface="HGPGothicE" charset="-128"/>
                <a:ea typeface="HGPGothicE" charset="-128"/>
                <a:cs typeface="HGPGothicE" charset="-128"/>
              </a:defRPr>
            </a:lvl2pPr>
            <a:lvl3pPr marL="1219108" indent="0" fontAlgn="ctr">
              <a:spcBef>
                <a:spcPts val="0"/>
              </a:spcBef>
              <a:buFont typeface="Arial" charset="0"/>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ja-JP" altLang="en-US" dirty="0" smtClean="0"/>
              <a:t>テキストの入力</a:t>
            </a:r>
            <a:endParaRPr kumimoji="1" lang="ja-JP" altLang="en-US" dirty="0"/>
          </a:p>
        </p:txBody>
      </p:sp>
    </p:spTree>
    <p:extLst>
      <p:ext uri="{BB962C8B-B14F-4D97-AF65-F5344CB8AC3E}">
        <p14:creationId xmlns:p14="http://schemas.microsoft.com/office/powerpoint/2010/main" val="23487555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userDrawn="1"/>
        </p:nvSpPr>
        <p:spPr>
          <a:xfrm>
            <a:off x="0" y="6434124"/>
            <a:ext cx="9906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tx1"/>
              </a:solidFill>
              <a:latin typeface="HGPGothicE" charset="-128"/>
              <a:ea typeface="HGPGothicE" charset="-128"/>
            </a:endParaRPr>
          </a:p>
        </p:txBody>
      </p:sp>
      <p:pic>
        <p:nvPicPr>
          <p:cNvPr id="16" name="図 15"/>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481392" y="6503752"/>
            <a:ext cx="1178351" cy="296174"/>
          </a:xfrm>
          <a:prstGeom prst="rect">
            <a:avLst/>
          </a:prstGeom>
        </p:spPr>
      </p:pic>
      <p:pic>
        <p:nvPicPr>
          <p:cNvPr id="8" name="図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10"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2018 NTT </a:t>
            </a:r>
            <a:r>
              <a:rPr kumimoji="0" lang="en-US" altLang="ja-JP" sz="800" b="0" i="0" dirty="0" smtClean="0">
                <a:solidFill>
                  <a:schemeClr val="bg1"/>
                </a:solidFill>
                <a:latin typeface="+mn-lt"/>
                <a:ea typeface="HGPGothicE" charset="-128"/>
                <a:cs typeface="Meiryo UI" pitchFamily="50" charset="-128"/>
              </a:rPr>
              <a:t>DATA CHINA OUTSOURCING Corporation</a:t>
            </a:r>
            <a:endParaRPr kumimoji="0" lang="en-US" altLang="ja-JP" sz="800" b="0" i="0" dirty="0">
              <a:solidFill>
                <a:schemeClr val="bg1"/>
              </a:solidFill>
              <a:latin typeface="+mn-lt"/>
              <a:ea typeface="HGPGothicE" charset="-128"/>
              <a:cs typeface="Meiryo UI" pitchFamily="50" charset="-128"/>
            </a:endParaRPr>
          </a:p>
        </p:txBody>
      </p:sp>
      <p:sp>
        <p:nvSpPr>
          <p:cNvPr id="9" name="TextBox 16"/>
          <p:cNvSpPr txBox="1"/>
          <p:nvPr userDrawn="1"/>
        </p:nvSpPr>
        <p:spPr>
          <a:xfrm>
            <a:off x="4633845"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HGPGothicE" charset="-128"/>
                <a:ea typeface="HGPGothicE" charset="-128"/>
                <a:cs typeface="HGPGothicE" charset="-128"/>
              </a:rPr>
              <a:pPr algn="ctr" fontAlgn="auto">
                <a:spcBef>
                  <a:spcPts val="0"/>
                </a:spcBef>
                <a:spcAft>
                  <a:spcPts val="0"/>
                </a:spcAft>
                <a:defRPr/>
              </a:pPr>
              <a:t>‹#›</a:t>
            </a:fld>
            <a:endParaRPr lang="en-US" sz="1200" b="0" i="0" dirty="0">
              <a:solidFill>
                <a:schemeClr val="bg1"/>
              </a:solidFill>
              <a:latin typeface="HGPGothicE" charset="-128"/>
              <a:ea typeface="HGPGothicE" charset="-128"/>
              <a:cs typeface="HGPGothicE" charset="-128"/>
            </a:endParaRPr>
          </a:p>
        </p:txBody>
      </p:sp>
    </p:spTree>
    <p:extLst>
      <p:ext uri="{BB962C8B-B14F-4D97-AF65-F5344CB8AC3E}">
        <p14:creationId xmlns:p14="http://schemas.microsoft.com/office/powerpoint/2010/main" val="404687312"/>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683" r:id="rId3"/>
    <p:sldLayoutId id="2147483688" r:id="rId4"/>
    <p:sldLayoutId id="2147483693" r:id="rId5"/>
    <p:sldLayoutId id="2147483703" r:id="rId6"/>
    <p:sldLayoutId id="2147483707" r:id="rId7"/>
    <p:sldLayoutId id="2147483695" r:id="rId8"/>
    <p:sldLayoutId id="2147483709" r:id="rId9"/>
    <p:sldLayoutId id="2147483712" r:id="rId10"/>
    <p:sldLayoutId id="2147483713" r:id="rId11"/>
  </p:sldLayoutIdLst>
  <p:hf hdr="0" dt="0"/>
  <p:txStyles>
    <p:title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p:titleStyle>
    <p:body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p:bodyStyle>
    <p:otherStyle>
      <a:defPPr>
        <a:defRPr lang="en-US"/>
      </a:defPPr>
      <a:lvl1pPr marL="0" algn="l" defTabSz="484862" rtl="0" eaLnBrk="1" latinLnBrk="0" hangingPunct="1">
        <a:defRPr kumimoji="1" sz="1909" kern="1200">
          <a:solidFill>
            <a:schemeClr val="tx1"/>
          </a:solidFill>
          <a:latin typeface="+mn-lt"/>
          <a:ea typeface="+mn-ea"/>
          <a:cs typeface="+mn-cs"/>
        </a:defRPr>
      </a:lvl1pPr>
      <a:lvl2pPr marL="484862" algn="l" defTabSz="484862" rtl="0" eaLnBrk="1" latinLnBrk="0" hangingPunct="1">
        <a:defRPr kumimoji="1" sz="1909" kern="1200">
          <a:solidFill>
            <a:schemeClr val="tx1"/>
          </a:solidFill>
          <a:latin typeface="+mn-lt"/>
          <a:ea typeface="+mn-ea"/>
          <a:cs typeface="+mn-cs"/>
        </a:defRPr>
      </a:lvl2pPr>
      <a:lvl3pPr marL="969727" algn="l" defTabSz="484862" rtl="0" eaLnBrk="1" latinLnBrk="0" hangingPunct="1">
        <a:defRPr kumimoji="1" sz="1909" kern="1200">
          <a:solidFill>
            <a:schemeClr val="tx1"/>
          </a:solidFill>
          <a:latin typeface="+mn-lt"/>
          <a:ea typeface="+mn-ea"/>
          <a:cs typeface="+mn-cs"/>
        </a:defRPr>
      </a:lvl3pPr>
      <a:lvl4pPr marL="1454588" algn="l" defTabSz="484862" rtl="0" eaLnBrk="1" latinLnBrk="0" hangingPunct="1">
        <a:defRPr kumimoji="1" sz="1909" kern="1200">
          <a:solidFill>
            <a:schemeClr val="tx1"/>
          </a:solidFill>
          <a:latin typeface="+mn-lt"/>
          <a:ea typeface="+mn-ea"/>
          <a:cs typeface="+mn-cs"/>
        </a:defRPr>
      </a:lvl4pPr>
      <a:lvl5pPr marL="1939450" algn="l" defTabSz="484862" rtl="0" eaLnBrk="1" latinLnBrk="0" hangingPunct="1">
        <a:defRPr kumimoji="1" sz="1909" kern="1200">
          <a:solidFill>
            <a:schemeClr val="tx1"/>
          </a:solidFill>
          <a:latin typeface="+mn-lt"/>
          <a:ea typeface="+mn-ea"/>
          <a:cs typeface="+mn-cs"/>
        </a:defRPr>
      </a:lvl5pPr>
      <a:lvl6pPr marL="2424313" algn="l" defTabSz="484862" rtl="0" eaLnBrk="1" latinLnBrk="0" hangingPunct="1">
        <a:defRPr kumimoji="1" sz="1909" kern="1200">
          <a:solidFill>
            <a:schemeClr val="tx1"/>
          </a:solidFill>
          <a:latin typeface="+mn-lt"/>
          <a:ea typeface="+mn-ea"/>
          <a:cs typeface="+mn-cs"/>
        </a:defRPr>
      </a:lvl6pPr>
      <a:lvl7pPr marL="2909175" algn="l" defTabSz="484862" rtl="0" eaLnBrk="1" latinLnBrk="0" hangingPunct="1">
        <a:defRPr kumimoji="1" sz="1909" kern="1200">
          <a:solidFill>
            <a:schemeClr val="tx1"/>
          </a:solidFill>
          <a:latin typeface="+mn-lt"/>
          <a:ea typeface="+mn-ea"/>
          <a:cs typeface="+mn-cs"/>
        </a:defRPr>
      </a:lvl7pPr>
      <a:lvl8pPr marL="3394036" algn="l" defTabSz="484862" rtl="0" eaLnBrk="1" latinLnBrk="0" hangingPunct="1">
        <a:defRPr kumimoji="1" sz="1909" kern="1200">
          <a:solidFill>
            <a:schemeClr val="tx1"/>
          </a:solidFill>
          <a:latin typeface="+mn-lt"/>
          <a:ea typeface="+mn-ea"/>
          <a:cs typeface="+mn-cs"/>
        </a:defRPr>
      </a:lvl8pPr>
      <a:lvl9pPr marL="3878899" algn="l" defTabSz="484862" rtl="0" eaLnBrk="1" latinLnBrk="0" hangingPunct="1">
        <a:defRPr kumimoji="1" sz="190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83"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6"/>
          <p:cNvSpPr>
            <a:spLocks noChangeArrowheads="1"/>
          </p:cNvSpPr>
          <p:nvPr/>
        </p:nvSpPr>
        <p:spPr bwMode="auto">
          <a:xfrm>
            <a:off x="200472" y="130175"/>
            <a:ext cx="3582772" cy="539750"/>
          </a:xfrm>
          <a:prstGeom prst="rect">
            <a:avLst/>
          </a:prstGeom>
          <a:noFill/>
          <a:ln w="9525" algn="ctr">
            <a:solidFill>
              <a:srgbClr val="FFFFFF"/>
            </a:solidFill>
            <a:miter lim="800000"/>
            <a:headEnd/>
            <a:tailEnd/>
          </a:ln>
        </p:spPr>
        <p:txBody>
          <a:bodyPr wrap="none" lIns="90000" tIns="46800" rIns="90000" bIns="46800" anchor="ctr"/>
          <a:lstStyle/>
          <a:p>
            <a:r>
              <a:rPr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情 報 種 別 ： </a:t>
            </a: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秘密（関係者限り）</a:t>
            </a:r>
            <a:endParaRPr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会　 社　 名 ： </a:t>
            </a: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（株）</a:t>
            </a:r>
            <a:r>
              <a:rPr lang="en-US" altLang="ja-JP"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NTT</a:t>
            </a: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データ・チャイナ・アウトソーシング</a:t>
            </a:r>
            <a:endParaRPr lang="en-US" altLang="ja-JP"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情報</a:t>
            </a:r>
            <a:r>
              <a:rPr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所有者 ： </a:t>
            </a:r>
            <a:r>
              <a:rPr lang="ja-JP" altLang="en-US" sz="9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開発本部</a:t>
            </a:r>
            <a:endParaRPr lang="ja-JP" altLang="en-US" sz="9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 Box 13"/>
          <p:cNvSpPr txBox="1">
            <a:spLocks noChangeArrowheads="1"/>
          </p:cNvSpPr>
          <p:nvPr/>
        </p:nvSpPr>
        <p:spPr bwMode="auto">
          <a:xfrm>
            <a:off x="2210207" y="4838117"/>
            <a:ext cx="7100887" cy="463846"/>
          </a:xfrm>
          <a:prstGeom prst="rect">
            <a:avLst/>
          </a:prstGeom>
          <a:noFill/>
          <a:ln w="9525" algn="ctr">
            <a:noFill/>
            <a:miter lim="800000"/>
            <a:headEnd/>
            <a:tailEnd/>
          </a:ln>
          <a:effectLst>
            <a:prstShdw prst="shdw17" dist="17961" dir="2700000">
              <a:schemeClr val="bg1">
                <a:gamma/>
                <a:shade val="60000"/>
                <a:invGamma/>
              </a:schemeClr>
            </a:prstShdw>
          </a:effectLst>
        </p:spPr>
        <p:txBody>
          <a:bodyPr wrap="square" lIns="90000" tIns="46800" rIns="90000" bIns="46800">
            <a:spAutoFit/>
          </a:bodyPr>
          <a:lstStyle/>
          <a:p>
            <a:pPr defTabSz="484188"/>
            <a:r>
              <a:rPr lang="ja-JP" altLang="en-US" sz="2400" dirty="0" smtClean="0">
                <a:solidFill>
                  <a:schemeClr val="bg1"/>
                </a:solidFill>
                <a:latin typeface="ＭＳ Ｐゴシック" panose="020B0600070205080204" pitchFamily="50" charset="-128"/>
                <a:ea typeface="ＭＳ Ｐゴシック" panose="020B0600070205080204" pitchFamily="50" charset="-128"/>
              </a:rPr>
              <a:t>報告資料</a:t>
            </a:r>
            <a:r>
              <a:rPr lang="en-US" altLang="ja-JP" sz="2400" dirty="0" smtClean="0">
                <a:solidFill>
                  <a:schemeClr val="bg1"/>
                </a:solidFill>
                <a:latin typeface="ＭＳ Ｐゴシック" panose="020B0600070205080204" pitchFamily="50" charset="-128"/>
                <a:ea typeface="ＭＳ Ｐゴシック" panose="020B0600070205080204" pitchFamily="50" charset="-128"/>
              </a:rPr>
              <a:t>_FINSUM</a:t>
            </a:r>
            <a:r>
              <a:rPr lang="ja-JP" altLang="en-US" sz="2400" dirty="0" smtClean="0">
                <a:solidFill>
                  <a:schemeClr val="bg1"/>
                </a:solidFill>
                <a:latin typeface="ＭＳ Ｐゴシック" panose="020B0600070205080204" pitchFamily="50" charset="-128"/>
                <a:ea typeface="ＭＳ Ｐゴシック" panose="020B0600070205080204" pitchFamily="50" charset="-128"/>
              </a:rPr>
              <a:t>２０１８＆</a:t>
            </a:r>
            <a:r>
              <a:rPr lang="en-US" altLang="ja-JP" sz="2400" dirty="0" smtClean="0">
                <a:solidFill>
                  <a:schemeClr val="bg1"/>
                </a:solidFill>
                <a:latin typeface="ＭＳ Ｐゴシック" panose="020B0600070205080204" pitchFamily="50" charset="-128"/>
                <a:ea typeface="ＭＳ Ｐゴシック" panose="020B0600070205080204" pitchFamily="50" charset="-128"/>
              </a:rPr>
              <a:t>REGSUM</a:t>
            </a:r>
            <a:endParaRPr lang="en-US" altLang="en-US" sz="2400" dirty="0">
              <a:solidFill>
                <a:schemeClr val="bg1"/>
              </a:solidFill>
              <a:latin typeface="HGP創英角ｺﾞｼｯｸUB 本文"/>
              <a:cs typeface="Arial" charset="0"/>
            </a:endParaRPr>
          </a:p>
        </p:txBody>
      </p:sp>
      <p:sp>
        <p:nvSpPr>
          <p:cNvPr id="9" name="Text Placeholder 2"/>
          <p:cNvSpPr>
            <a:spLocks/>
          </p:cNvSpPr>
          <p:nvPr/>
        </p:nvSpPr>
        <p:spPr bwMode="auto">
          <a:xfrm>
            <a:off x="2210207" y="5559680"/>
            <a:ext cx="6997700" cy="955675"/>
          </a:xfrm>
          <a:prstGeom prst="rect">
            <a:avLst/>
          </a:prstGeom>
          <a:noFill/>
          <a:ln w="9525">
            <a:noFill/>
            <a:miter lim="800000"/>
            <a:headEnd/>
            <a:tailEnd/>
          </a:ln>
        </p:spPr>
        <p:txBody>
          <a:bodyPr lIns="84024" tIns="42012" rIns="84024" bIns="42012"/>
          <a:lstStyle/>
          <a:p>
            <a:pPr defTabSz="455613">
              <a:buFont typeface="Arial" charset="0"/>
              <a:buNone/>
            </a:pPr>
            <a:r>
              <a:rPr lang="ja-JP" altLang="en-US" dirty="0" smtClean="0">
                <a:solidFill>
                  <a:schemeClr val="bg1"/>
                </a:solidFill>
                <a:latin typeface="+mn-ea"/>
              </a:rPr>
              <a:t>株式会社</a:t>
            </a:r>
            <a:r>
              <a:rPr lang="en-US" altLang="ja-JP" dirty="0" smtClean="0">
                <a:solidFill>
                  <a:schemeClr val="bg1"/>
                </a:solidFill>
                <a:latin typeface="+mn-ea"/>
              </a:rPr>
              <a:t>NTT</a:t>
            </a:r>
            <a:r>
              <a:rPr lang="ja-JP" altLang="en-US" dirty="0" smtClean="0">
                <a:solidFill>
                  <a:schemeClr val="bg1"/>
                </a:solidFill>
                <a:latin typeface="+mn-ea"/>
              </a:rPr>
              <a:t>データチャイナアウトソーシング</a:t>
            </a:r>
            <a:endParaRPr lang="en-US" altLang="ja-JP" dirty="0" smtClean="0">
              <a:solidFill>
                <a:schemeClr val="bg1"/>
              </a:solidFill>
              <a:latin typeface="+mn-ea"/>
            </a:endParaRPr>
          </a:p>
          <a:p>
            <a:pPr defTabSz="455613">
              <a:buFont typeface="Arial" charset="0"/>
              <a:buNone/>
            </a:pPr>
            <a:r>
              <a:rPr lang="en-US" altLang="ja-JP" dirty="0" smtClean="0">
                <a:solidFill>
                  <a:schemeClr val="bg1"/>
                </a:solidFill>
                <a:latin typeface="+mn-ea"/>
              </a:rPr>
              <a:t>2018</a:t>
            </a:r>
            <a:r>
              <a:rPr lang="ja-JP" altLang="en-US" dirty="0" smtClean="0">
                <a:solidFill>
                  <a:schemeClr val="bg1"/>
                </a:solidFill>
                <a:latin typeface="+mn-ea"/>
              </a:rPr>
              <a:t>年</a:t>
            </a:r>
            <a:r>
              <a:rPr lang="en-US" altLang="ja-JP" dirty="0" smtClean="0">
                <a:solidFill>
                  <a:schemeClr val="bg1"/>
                </a:solidFill>
                <a:latin typeface="+mn-ea"/>
              </a:rPr>
              <a:t>11</a:t>
            </a:r>
            <a:r>
              <a:rPr lang="ja-JP" altLang="en-US" dirty="0" smtClean="0">
                <a:solidFill>
                  <a:schemeClr val="bg1"/>
                </a:solidFill>
                <a:latin typeface="+mn-ea"/>
              </a:rPr>
              <a:t>月</a:t>
            </a:r>
            <a:r>
              <a:rPr lang="en-US" altLang="ja-JP" dirty="0" smtClean="0">
                <a:solidFill>
                  <a:schemeClr val="bg1"/>
                </a:solidFill>
                <a:latin typeface="+mn-ea"/>
              </a:rPr>
              <a:t>06</a:t>
            </a:r>
            <a:r>
              <a:rPr lang="ja-JP" altLang="en-US" dirty="0" smtClean="0">
                <a:solidFill>
                  <a:schemeClr val="bg1"/>
                </a:solidFill>
                <a:latin typeface="+mn-ea"/>
              </a:rPr>
              <a:t>日</a:t>
            </a:r>
            <a:endParaRPr lang="en-US" altLang="ja-JP" dirty="0" smtClean="0">
              <a:solidFill>
                <a:schemeClr val="bg1"/>
              </a:solidFill>
              <a:latin typeface="+mn-ea"/>
            </a:endParaRPr>
          </a:p>
          <a:p>
            <a:pPr defTabSz="455613">
              <a:buFont typeface="Arial" charset="0"/>
              <a:buNone/>
            </a:pPr>
            <a:r>
              <a:rPr lang="ja-JP" altLang="en-US" dirty="0" smtClean="0">
                <a:solidFill>
                  <a:schemeClr val="bg1"/>
                </a:solidFill>
                <a:latin typeface="+mn-ea"/>
              </a:rPr>
              <a:t>主催：経営戦略室　　報告者：第一開発</a:t>
            </a:r>
            <a:r>
              <a:rPr lang="ja-JP" altLang="en-US" dirty="0">
                <a:solidFill>
                  <a:schemeClr val="bg1"/>
                </a:solidFill>
                <a:latin typeface="+mn-ea"/>
              </a:rPr>
              <a:t>／</a:t>
            </a:r>
            <a:r>
              <a:rPr lang="ja-JP" altLang="en-US" dirty="0" smtClean="0">
                <a:solidFill>
                  <a:schemeClr val="bg1"/>
                </a:solidFill>
                <a:latin typeface="+mn-ea"/>
              </a:rPr>
              <a:t>第四開発</a:t>
            </a:r>
            <a:endParaRPr lang="en-US" altLang="en-US" dirty="0">
              <a:solidFill>
                <a:schemeClr val="bg1"/>
              </a:solidFill>
              <a:latin typeface="+mn-ea"/>
            </a:endParaRPr>
          </a:p>
        </p:txBody>
      </p:sp>
    </p:spTree>
    <p:extLst>
      <p:ext uri="{BB962C8B-B14F-4D97-AF65-F5344CB8AC3E}">
        <p14:creationId xmlns:p14="http://schemas.microsoft.com/office/powerpoint/2010/main" val="3073802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a:t>
            </a:r>
            <a:r>
              <a:rPr lang="en-US" altLang="ja-JP" sz="2000" dirty="0" smtClean="0"/>
              <a:t>1</a:t>
            </a:r>
            <a:r>
              <a:rPr lang="ja-JP" altLang="en-US" sz="2000" dirty="0"/>
              <a:t>　今後の展望</a:t>
            </a:r>
            <a:endParaRPr lang="ja-JP" altLang="en-US" dirty="0"/>
          </a:p>
        </p:txBody>
      </p:sp>
      <p:sp>
        <p:nvSpPr>
          <p:cNvPr id="24" name="Rectangle 8"/>
          <p:cNvSpPr>
            <a:spLocks noChangeArrowheads="1"/>
          </p:cNvSpPr>
          <p:nvPr/>
        </p:nvSpPr>
        <p:spPr bwMode="auto">
          <a:xfrm>
            <a:off x="315538" y="532478"/>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25" name="コンテンツ プレースホルダー 2">
            <a:extLst>
              <a:ext uri="{FF2B5EF4-FFF2-40B4-BE49-F238E27FC236}">
                <a16:creationId xmlns="" xmlns:a16="http://schemas.microsoft.com/office/drawing/2014/main" id="{CA850ECA-83FD-4C1B-897B-327E1512A641}"/>
              </a:ext>
            </a:extLst>
          </p:cNvPr>
          <p:cNvSpPr txBox="1">
            <a:spLocks/>
          </p:cNvSpPr>
          <p:nvPr/>
        </p:nvSpPr>
        <p:spPr>
          <a:xfrm>
            <a:off x="0" y="781007"/>
            <a:ext cx="9337288" cy="514311"/>
          </a:xfrm>
          <a:prstGeom prst="rect">
            <a:avLst/>
          </a:prstGeom>
          <a:solidFill>
            <a:schemeClr val="bg1"/>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    ３</a:t>
            </a:r>
            <a:r>
              <a:rPr lang="ja-JP" altLang="en-US" dirty="0" smtClean="0"/>
              <a:t>．</a:t>
            </a:r>
            <a:r>
              <a:rPr lang="ja-JP" altLang="en-US" b="1" dirty="0"/>
              <a:t>事故の低減につながる保険周辺産業への影響は拡大</a:t>
            </a:r>
            <a:endParaRPr lang="ja-JP" altLang="en-US" dirty="0"/>
          </a:p>
        </p:txBody>
      </p:sp>
      <p:sp>
        <p:nvSpPr>
          <p:cNvPr id="26" name="コンテンツ プレースホルダー 2">
            <a:extLst>
              <a:ext uri="{FF2B5EF4-FFF2-40B4-BE49-F238E27FC236}">
                <a16:creationId xmlns="" xmlns:a16="http://schemas.microsoft.com/office/drawing/2014/main" id="{CA850ECA-83FD-4C1B-897B-327E1512A641}"/>
              </a:ext>
            </a:extLst>
          </p:cNvPr>
          <p:cNvSpPr txBox="1">
            <a:spLocks/>
          </p:cNvSpPr>
          <p:nvPr/>
        </p:nvSpPr>
        <p:spPr>
          <a:xfrm>
            <a:off x="46383" y="3165727"/>
            <a:ext cx="9337288" cy="453292"/>
          </a:xfrm>
          <a:prstGeom prst="rect">
            <a:avLst/>
          </a:prstGeom>
          <a:solidFill>
            <a:schemeClr val="bg1"/>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 　 ４．</a:t>
            </a:r>
            <a:r>
              <a:rPr lang="ja-JP" altLang="en-US" b="1" dirty="0"/>
              <a:t>保険の契約の簡略化・自動化</a:t>
            </a:r>
            <a:endParaRPr lang="ja-JP" altLang="en-US" dirty="0"/>
          </a:p>
        </p:txBody>
      </p:sp>
      <p:sp>
        <p:nvSpPr>
          <p:cNvPr id="27" name="コンテンツ プレースホルダー 2">
            <a:extLst>
              <a:ext uri="{FF2B5EF4-FFF2-40B4-BE49-F238E27FC236}">
                <a16:creationId xmlns="" xmlns:a16="http://schemas.microsoft.com/office/drawing/2014/main" id="{CA850ECA-83FD-4C1B-897B-327E1512A641}"/>
              </a:ext>
            </a:extLst>
          </p:cNvPr>
          <p:cNvSpPr txBox="1">
            <a:spLocks/>
          </p:cNvSpPr>
          <p:nvPr/>
        </p:nvSpPr>
        <p:spPr>
          <a:xfrm>
            <a:off x="747739" y="1301749"/>
            <a:ext cx="8547264" cy="1426940"/>
          </a:xfrm>
          <a:prstGeom prst="rect">
            <a:avLst/>
          </a:prstGeom>
          <a:solidFill>
            <a:schemeClr val="accent1">
              <a:lumMod val="90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800" dirty="0"/>
              <a:t>   </a:t>
            </a:r>
            <a:r>
              <a:rPr lang="ja-JP" altLang="en-US" sz="1800" dirty="0" smtClean="0"/>
              <a:t>⇒</a:t>
            </a:r>
            <a:r>
              <a:rPr lang="ja-JP" altLang="en-US" dirty="0"/>
              <a:t>健康増進型保険を発展することにより、フィットネスジムなどの産業拡大</a:t>
            </a:r>
            <a:endParaRPr lang="en-US" altLang="ja-JP" dirty="0"/>
          </a:p>
        </p:txBody>
      </p:sp>
      <p:sp>
        <p:nvSpPr>
          <p:cNvPr id="28" name="コンテンツ プレースホルダー 2">
            <a:extLst>
              <a:ext uri="{FF2B5EF4-FFF2-40B4-BE49-F238E27FC236}">
                <a16:creationId xmlns="" xmlns:a16="http://schemas.microsoft.com/office/drawing/2014/main" id="{CA850ECA-83FD-4C1B-897B-327E1512A641}"/>
              </a:ext>
            </a:extLst>
          </p:cNvPr>
          <p:cNvSpPr txBox="1">
            <a:spLocks/>
          </p:cNvSpPr>
          <p:nvPr/>
        </p:nvSpPr>
        <p:spPr>
          <a:xfrm>
            <a:off x="747739" y="3619019"/>
            <a:ext cx="8547264" cy="2700507"/>
          </a:xfrm>
          <a:prstGeom prst="rect">
            <a:avLst/>
          </a:prstGeom>
          <a:solidFill>
            <a:schemeClr val="accent1">
              <a:lumMod val="90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800" dirty="0"/>
              <a:t>   </a:t>
            </a:r>
            <a:r>
              <a:rPr lang="ja-JP" altLang="en-US" sz="1800" dirty="0" smtClean="0"/>
              <a:t>⇒例：保険金支払処理</a:t>
            </a:r>
            <a:endParaRPr lang="ja-JP" altLang="en-US" sz="1800" dirty="0"/>
          </a:p>
        </p:txBody>
      </p:sp>
      <p:sp>
        <p:nvSpPr>
          <p:cNvPr id="29" name="正方形/長方形 28">
            <a:extLst>
              <a:ext uri="{FF2B5EF4-FFF2-40B4-BE49-F238E27FC236}">
                <a16:creationId xmlns="" xmlns:a16="http://schemas.microsoft.com/office/drawing/2014/main" id="{DCD7C6CE-0CB4-4274-AA44-A5041F64B980}"/>
              </a:ext>
            </a:extLst>
          </p:cNvPr>
          <p:cNvSpPr/>
          <p:nvPr/>
        </p:nvSpPr>
        <p:spPr>
          <a:xfrm>
            <a:off x="1128584" y="3994979"/>
            <a:ext cx="3734084" cy="2275627"/>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a:solidFill>
                  <a:schemeClr val="tx1"/>
                </a:solidFill>
              </a:rPr>
              <a:t>              従来</a:t>
            </a:r>
            <a:endParaRPr lang="en-US" altLang="ja-JP" dirty="0">
              <a:solidFill>
                <a:schemeClr val="tx1"/>
              </a:solidFill>
            </a:endParaRPr>
          </a:p>
          <a:p>
            <a:r>
              <a:rPr lang="en-US" altLang="ja-JP" dirty="0">
                <a:solidFill>
                  <a:schemeClr val="tx1"/>
                </a:solidFill>
              </a:rPr>
              <a:t>1</a:t>
            </a:r>
            <a:r>
              <a:rPr lang="ja-JP" altLang="en-US" dirty="0" err="1">
                <a:solidFill>
                  <a:schemeClr val="tx1"/>
                </a:solidFill>
              </a:rPr>
              <a:t>つの</a:t>
            </a:r>
            <a:r>
              <a:rPr lang="ja-JP" altLang="en-US" dirty="0">
                <a:solidFill>
                  <a:schemeClr val="tx1"/>
                </a:solidFill>
              </a:rPr>
              <a:t>事故などを処理するだけでも以下のような手続きが必要です</a:t>
            </a:r>
            <a:endParaRPr lang="en-US" altLang="ja-JP" dirty="0">
              <a:solidFill>
                <a:schemeClr val="tx1"/>
              </a:solidFill>
            </a:endParaRPr>
          </a:p>
          <a:p>
            <a:r>
              <a:rPr lang="ja-JP" altLang="en-US" dirty="0">
                <a:solidFill>
                  <a:schemeClr val="tx1"/>
                </a:solidFill>
              </a:rPr>
              <a:t>・相談の窓口対応</a:t>
            </a:r>
          </a:p>
          <a:p>
            <a:r>
              <a:rPr lang="ja-JP" altLang="en-US" dirty="0">
                <a:solidFill>
                  <a:schemeClr val="tx1"/>
                </a:solidFill>
              </a:rPr>
              <a:t>・事故・被災状況の確認</a:t>
            </a:r>
          </a:p>
          <a:p>
            <a:r>
              <a:rPr lang="ja-JP" altLang="en-US" dirty="0">
                <a:solidFill>
                  <a:schemeClr val="tx1"/>
                </a:solidFill>
              </a:rPr>
              <a:t>・契約状況の確認</a:t>
            </a:r>
          </a:p>
          <a:p>
            <a:r>
              <a:rPr lang="ja-JP" altLang="en-US" dirty="0">
                <a:solidFill>
                  <a:schemeClr val="tx1"/>
                </a:solidFill>
              </a:rPr>
              <a:t>・保険適応・法的手続きの対応</a:t>
            </a:r>
          </a:p>
          <a:p>
            <a:endParaRPr kumimoji="1" lang="zh-CN" altLang="en-US" dirty="0">
              <a:solidFill>
                <a:schemeClr val="tx1"/>
              </a:solidFill>
            </a:endParaRPr>
          </a:p>
        </p:txBody>
      </p:sp>
      <p:sp>
        <p:nvSpPr>
          <p:cNvPr id="30" name="正方形/長方形 29">
            <a:extLst>
              <a:ext uri="{FF2B5EF4-FFF2-40B4-BE49-F238E27FC236}">
                <a16:creationId xmlns="" xmlns:a16="http://schemas.microsoft.com/office/drawing/2014/main" id="{11D3BD78-A4B7-467C-B656-8A1785001856}"/>
              </a:ext>
            </a:extLst>
          </p:cNvPr>
          <p:cNvSpPr/>
          <p:nvPr/>
        </p:nvSpPr>
        <p:spPr>
          <a:xfrm>
            <a:off x="5604094" y="3994979"/>
            <a:ext cx="3421430" cy="2275627"/>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a:solidFill>
                  <a:schemeClr val="tx1"/>
                </a:solidFill>
              </a:rPr>
              <a:t>              未来</a:t>
            </a:r>
            <a:endParaRPr lang="en-US" altLang="ja-JP" dirty="0">
              <a:solidFill>
                <a:schemeClr val="tx1"/>
              </a:solidFill>
            </a:endParaRPr>
          </a:p>
          <a:p>
            <a:r>
              <a:rPr lang="ja-JP" altLang="en-US" dirty="0">
                <a:solidFill>
                  <a:schemeClr val="tx1"/>
                </a:solidFill>
              </a:rPr>
              <a:t>・自動処理、リアル対応</a:t>
            </a:r>
          </a:p>
          <a:p>
            <a:endParaRPr kumimoji="1" lang="zh-CN" altLang="en-US" dirty="0">
              <a:solidFill>
                <a:schemeClr val="tx1"/>
              </a:solidFill>
            </a:endParaRPr>
          </a:p>
        </p:txBody>
      </p:sp>
      <p:sp>
        <p:nvSpPr>
          <p:cNvPr id="31" name="矢印: 右 2">
            <a:extLst>
              <a:ext uri="{FF2B5EF4-FFF2-40B4-BE49-F238E27FC236}">
                <a16:creationId xmlns="" xmlns:a16="http://schemas.microsoft.com/office/drawing/2014/main" id="{51F5208D-3CA9-4A94-B8AB-E918F7706B5D}"/>
              </a:ext>
            </a:extLst>
          </p:cNvPr>
          <p:cNvSpPr/>
          <p:nvPr/>
        </p:nvSpPr>
        <p:spPr>
          <a:xfrm>
            <a:off x="5080848" y="4271879"/>
            <a:ext cx="290670" cy="1682896"/>
          </a:xfrm>
          <a:prstGeom prst="righ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2" name="正方形/長方形 31">
            <a:extLst>
              <a:ext uri="{FF2B5EF4-FFF2-40B4-BE49-F238E27FC236}">
                <a16:creationId xmlns="" xmlns:a16="http://schemas.microsoft.com/office/drawing/2014/main" id="{E86F934E-707F-4124-89C3-07841AB63A51}"/>
              </a:ext>
            </a:extLst>
          </p:cNvPr>
          <p:cNvSpPr/>
          <p:nvPr/>
        </p:nvSpPr>
        <p:spPr>
          <a:xfrm>
            <a:off x="1128584" y="1789625"/>
            <a:ext cx="7896940" cy="771722"/>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1200" dirty="0">
                <a:solidFill>
                  <a:schemeClr val="tx1"/>
                </a:solidFill>
              </a:rPr>
              <a:t>※. </a:t>
            </a:r>
            <a:r>
              <a:rPr lang="ja-JP" altLang="en-US" sz="1200" dirty="0">
                <a:solidFill>
                  <a:schemeClr val="tx1"/>
                </a:solidFill>
              </a:rPr>
              <a:t>健康増進型保険とは、従来の実年齢によって保険料が決定する手法とは異なり、健康診断結果やライフログデータを基に、保険加入者の健康状態や健康増進に向けた取組み度合いに応じて、保険料が変動する保険商品</a:t>
            </a:r>
            <a:endParaRPr kumimoji="1" lang="zh-CN" altLang="en-US" sz="1200" dirty="0">
              <a:solidFill>
                <a:schemeClr val="tx1"/>
              </a:solidFill>
            </a:endParaRPr>
          </a:p>
        </p:txBody>
      </p:sp>
    </p:spTree>
    <p:extLst>
      <p:ext uri="{BB962C8B-B14F-4D97-AF65-F5344CB8AC3E}">
        <p14:creationId xmlns:p14="http://schemas.microsoft.com/office/powerpoint/2010/main" val="3874420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．１</a:t>
            </a:r>
            <a:r>
              <a:rPr lang="ja-JP" altLang="en-US" sz="2000" dirty="0"/>
              <a:t>　今後の展望</a:t>
            </a:r>
            <a:endParaRPr lang="ja-JP" altLang="en-US" dirty="0"/>
          </a:p>
        </p:txBody>
      </p:sp>
      <p:sp>
        <p:nvSpPr>
          <p:cNvPr id="24" name="Rectangle 8"/>
          <p:cNvSpPr>
            <a:spLocks noChangeArrowheads="1"/>
          </p:cNvSpPr>
          <p:nvPr/>
        </p:nvSpPr>
        <p:spPr bwMode="auto">
          <a:xfrm>
            <a:off x="315538" y="532478"/>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12" name="コンテンツ プレースホルダー 2">
            <a:extLst>
              <a:ext uri="{FF2B5EF4-FFF2-40B4-BE49-F238E27FC236}">
                <a16:creationId xmlns="" xmlns:a16="http://schemas.microsoft.com/office/drawing/2014/main" id="{242BA2D9-4972-4CFD-BA7F-BECE00E55F0C}"/>
              </a:ext>
            </a:extLst>
          </p:cNvPr>
          <p:cNvSpPr txBox="1">
            <a:spLocks/>
          </p:cNvSpPr>
          <p:nvPr/>
        </p:nvSpPr>
        <p:spPr>
          <a:xfrm>
            <a:off x="302506" y="636686"/>
            <a:ext cx="8965061" cy="514311"/>
          </a:xfrm>
          <a:prstGeom prst="rect">
            <a:avLst/>
          </a:prstGeom>
          <a:no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smtClean="0"/>
              <a:t>５</a:t>
            </a:r>
            <a:r>
              <a:rPr lang="ja-JP" altLang="en-US" dirty="0"/>
              <a:t>．</a:t>
            </a:r>
            <a:r>
              <a:rPr lang="en-US" altLang="ja-JP" b="1" dirty="0"/>
              <a:t>IoT</a:t>
            </a:r>
            <a:r>
              <a:rPr lang="ja-JP" altLang="en-US" b="1" dirty="0"/>
              <a:t>や</a:t>
            </a:r>
            <a:r>
              <a:rPr lang="en-US" altLang="ja-JP" b="1" dirty="0"/>
              <a:t>AI</a:t>
            </a:r>
            <a:r>
              <a:rPr lang="ja-JP" altLang="en-US" b="1" dirty="0"/>
              <a:t>などのノウハウを持った異業種企業との提携が不可欠</a:t>
            </a:r>
            <a:endParaRPr lang="ja-JP" altLang="en-US" dirty="0"/>
          </a:p>
        </p:txBody>
      </p:sp>
      <p:graphicFrame>
        <p:nvGraphicFramePr>
          <p:cNvPr id="13" name="表 12">
            <a:extLst>
              <a:ext uri="{FF2B5EF4-FFF2-40B4-BE49-F238E27FC236}">
                <a16:creationId xmlns="" xmlns:a16="http://schemas.microsoft.com/office/drawing/2014/main" id="{B87285E8-206D-49E0-A239-91BFA8592BF6}"/>
              </a:ext>
            </a:extLst>
          </p:cNvPr>
          <p:cNvGraphicFramePr>
            <a:graphicFrameLocks noGrp="1"/>
          </p:cNvGraphicFramePr>
          <p:nvPr>
            <p:extLst>
              <p:ext uri="{D42A27DB-BD31-4B8C-83A1-F6EECF244321}">
                <p14:modId xmlns:p14="http://schemas.microsoft.com/office/powerpoint/2010/main" val="3029576581"/>
              </p:ext>
            </p:extLst>
          </p:nvPr>
        </p:nvGraphicFramePr>
        <p:xfrm>
          <a:off x="315538" y="1266069"/>
          <a:ext cx="9388635" cy="5123448"/>
        </p:xfrm>
        <a:graphic>
          <a:graphicData uri="http://schemas.openxmlformats.org/drawingml/2006/table">
            <a:tbl>
              <a:tblPr firstRow="1" bandRow="1">
                <a:tableStyleId>{5C22544A-7EE6-4342-B048-85BDC9FD1C3A}</a:tableStyleId>
              </a:tblPr>
              <a:tblGrid>
                <a:gridCol w="1530279">
                  <a:extLst>
                    <a:ext uri="{9D8B030D-6E8A-4147-A177-3AD203B41FA5}">
                      <a16:colId xmlns="" xmlns:a16="http://schemas.microsoft.com/office/drawing/2014/main" val="3685639407"/>
                    </a:ext>
                  </a:extLst>
                </a:gridCol>
                <a:gridCol w="7858356">
                  <a:extLst>
                    <a:ext uri="{9D8B030D-6E8A-4147-A177-3AD203B41FA5}">
                      <a16:colId xmlns="" xmlns:a16="http://schemas.microsoft.com/office/drawing/2014/main" val="2733865652"/>
                    </a:ext>
                  </a:extLst>
                </a:gridCol>
              </a:tblGrid>
              <a:tr h="237168">
                <a:tc gridSpan="2">
                  <a:txBody>
                    <a:bodyPr/>
                    <a:lstStyle/>
                    <a:p>
                      <a:r>
                        <a:rPr lang="zh-TW" altLang="en-US" sz="1000" dirty="0">
                          <a:solidFill>
                            <a:schemeClr val="tx1"/>
                          </a:solidFill>
                        </a:rPr>
                        <a:t>生命保険分野</a:t>
                      </a:r>
                      <a:endParaRPr lang="zh-CN" altLang="en-US" sz="1000" dirty="0">
                        <a:solidFill>
                          <a:schemeClr val="tx1"/>
                        </a:solidFill>
                      </a:endParaRPr>
                    </a:p>
                  </a:txBody>
                  <a:tcPr/>
                </a:tc>
                <a:tc hMerge="1">
                  <a:txBody>
                    <a:bodyPr/>
                    <a:lstStyle/>
                    <a:p>
                      <a:endParaRPr lang="zh-CN" altLang="en-US"/>
                    </a:p>
                  </a:txBody>
                  <a:tcPr/>
                </a:tc>
                <a:extLst>
                  <a:ext uri="{0D108BD9-81ED-4DB2-BD59-A6C34878D82A}">
                    <a16:rowId xmlns="" xmlns:a16="http://schemas.microsoft.com/office/drawing/2014/main" val="238401615"/>
                  </a:ext>
                </a:extLst>
              </a:tr>
              <a:tr h="1497641">
                <a:tc>
                  <a:txBody>
                    <a:bodyPr/>
                    <a:lstStyle/>
                    <a:p>
                      <a:r>
                        <a:rPr lang="zh-TW" altLang="en-US" sz="1000" dirty="0">
                          <a:solidFill>
                            <a:schemeClr val="tx1"/>
                          </a:solidFill>
                        </a:rPr>
                        <a:t>住友生命</a:t>
                      </a:r>
                      <a:endParaRPr lang="zh-CN" altLang="en-US" sz="1000" dirty="0">
                        <a:solidFill>
                          <a:schemeClr val="tx1"/>
                        </a:solidFill>
                      </a:endParaRPr>
                    </a:p>
                  </a:txBody>
                  <a:tcPr/>
                </a:tc>
                <a:tc>
                  <a:txBody>
                    <a:bodyPr/>
                    <a:lstStyle/>
                    <a:p>
                      <a:r>
                        <a:rPr lang="ja-JP" altLang="en-US" sz="1000" dirty="0">
                          <a:solidFill>
                            <a:schemeClr val="tx1"/>
                          </a:solidFill>
                        </a:rPr>
                        <a:t>●</a:t>
                      </a:r>
                      <a:r>
                        <a:rPr lang="en-US" altLang="ja-JP" sz="1000" dirty="0">
                          <a:solidFill>
                            <a:schemeClr val="tx1"/>
                          </a:solidFill>
                        </a:rPr>
                        <a:t>Vitality</a:t>
                      </a:r>
                      <a:r>
                        <a:rPr lang="ja-JP" altLang="en-US" sz="1000" dirty="0">
                          <a:solidFill>
                            <a:schemeClr val="tx1"/>
                          </a:solidFill>
                        </a:rPr>
                        <a:t>（バイタリティ）</a:t>
                      </a:r>
                    </a:p>
                    <a:p>
                      <a:r>
                        <a:rPr lang="en-US" altLang="ja-JP" sz="1000" dirty="0">
                          <a:solidFill>
                            <a:schemeClr val="tx1"/>
                          </a:solidFill>
                        </a:rPr>
                        <a:t>2018</a:t>
                      </a:r>
                      <a:r>
                        <a:rPr lang="ja-JP" altLang="en-US" sz="1000" dirty="0">
                          <a:solidFill>
                            <a:schemeClr val="tx1"/>
                          </a:solidFill>
                        </a:rPr>
                        <a:t>年</a:t>
                      </a:r>
                      <a:r>
                        <a:rPr lang="en-US" altLang="ja-JP" sz="1000" dirty="0">
                          <a:solidFill>
                            <a:schemeClr val="tx1"/>
                          </a:solidFill>
                        </a:rPr>
                        <a:t>7</a:t>
                      </a:r>
                      <a:r>
                        <a:rPr lang="ja-JP" altLang="en-US" sz="1000" dirty="0">
                          <a:solidFill>
                            <a:schemeClr val="tx1"/>
                          </a:solidFill>
                        </a:rPr>
                        <a:t>月、住友生命は、健康増進への取り組みに応じて保険料が増減する保険「バイタリティ」の販売を開始しました。</a:t>
                      </a:r>
                    </a:p>
                    <a:p>
                      <a:r>
                        <a:rPr lang="ja-JP" altLang="en-US" sz="1000" dirty="0">
                          <a:solidFill>
                            <a:schemeClr val="tx1"/>
                          </a:solidFill>
                        </a:rPr>
                        <a:t>この保険の最大の特徴は、腕時計型のウェアラブル端末などを利用し、食生活、血圧や血糖値などの健康診断、歩数、心拍数などの健康増進活動をポイント化し、保険料を増減させるという仕組みになっています。</a:t>
                      </a:r>
                    </a:p>
                    <a:p>
                      <a:r>
                        <a:rPr lang="ja-JP" altLang="en-US" sz="1000" dirty="0">
                          <a:solidFill>
                            <a:schemeClr val="tx1"/>
                          </a:solidFill>
                        </a:rPr>
                        <a:t>契約</a:t>
                      </a:r>
                      <a:r>
                        <a:rPr lang="en-US" altLang="ja-JP" sz="1000" dirty="0">
                          <a:solidFill>
                            <a:schemeClr val="tx1"/>
                          </a:solidFill>
                        </a:rPr>
                        <a:t>1</a:t>
                      </a:r>
                      <a:r>
                        <a:rPr lang="ja-JP" altLang="en-US" sz="1000" dirty="0">
                          <a:solidFill>
                            <a:schemeClr val="tx1"/>
                          </a:solidFill>
                        </a:rPr>
                        <a:t>年目の保険料は、</a:t>
                      </a:r>
                      <a:r>
                        <a:rPr lang="en-US" altLang="ja-JP" sz="1000" dirty="0">
                          <a:solidFill>
                            <a:schemeClr val="tx1"/>
                          </a:solidFill>
                        </a:rPr>
                        <a:t>Vitality</a:t>
                      </a:r>
                      <a:r>
                        <a:rPr lang="ja-JP" altLang="en-US" sz="1000" dirty="0">
                          <a:solidFill>
                            <a:schemeClr val="tx1"/>
                          </a:solidFill>
                        </a:rPr>
                        <a:t>健康プログラムを利用しない場合と比較し、その割引率は</a:t>
                      </a:r>
                      <a:r>
                        <a:rPr lang="en-US" altLang="ja-JP" sz="1000" dirty="0">
                          <a:solidFill>
                            <a:schemeClr val="tx1"/>
                          </a:solidFill>
                        </a:rPr>
                        <a:t>15</a:t>
                      </a:r>
                      <a:r>
                        <a:rPr lang="ja-JP" altLang="en-US" sz="1000" dirty="0">
                          <a:solidFill>
                            <a:schemeClr val="tx1"/>
                          </a:solidFill>
                        </a:rPr>
                        <a:t>％。</a:t>
                      </a:r>
                    </a:p>
                    <a:p>
                      <a:r>
                        <a:rPr lang="ja-JP" altLang="en-US" sz="1000" dirty="0">
                          <a:solidFill>
                            <a:schemeClr val="tx1"/>
                          </a:solidFill>
                        </a:rPr>
                        <a:t>さらに、健康増進への取組みを続けることで、割引率は最大</a:t>
                      </a:r>
                      <a:r>
                        <a:rPr lang="en-US" altLang="ja-JP" sz="1000" dirty="0">
                          <a:solidFill>
                            <a:schemeClr val="tx1"/>
                          </a:solidFill>
                        </a:rPr>
                        <a:t>30</a:t>
                      </a:r>
                      <a:r>
                        <a:rPr lang="ja-JP" altLang="en-US" sz="1000" dirty="0">
                          <a:solidFill>
                            <a:schemeClr val="tx1"/>
                          </a:solidFill>
                        </a:rPr>
                        <a:t>％になるそうです。</a:t>
                      </a:r>
                    </a:p>
                    <a:p>
                      <a:r>
                        <a:rPr lang="ja-JP" altLang="en-US" sz="1000" dirty="0">
                          <a:solidFill>
                            <a:schemeClr val="tx1"/>
                          </a:solidFill>
                        </a:rPr>
                        <a:t>そもそも「</a:t>
                      </a:r>
                      <a:r>
                        <a:rPr lang="en-US" altLang="ja-JP" sz="1000" dirty="0">
                          <a:solidFill>
                            <a:schemeClr val="tx1"/>
                          </a:solidFill>
                        </a:rPr>
                        <a:t>Vitality</a:t>
                      </a:r>
                      <a:r>
                        <a:rPr lang="ja-JP" altLang="en-US" sz="1000" dirty="0">
                          <a:solidFill>
                            <a:schemeClr val="tx1"/>
                          </a:solidFill>
                        </a:rPr>
                        <a:t>（バイタリティ）」は、</a:t>
                      </a:r>
                      <a:r>
                        <a:rPr lang="ja-JP" altLang="en-US" sz="1000" dirty="0">
                          <a:solidFill>
                            <a:srgbClr val="FF0000"/>
                          </a:solidFill>
                        </a:rPr>
                        <a:t>南アフリカの金融サービス会社・ディスカバリー社</a:t>
                      </a:r>
                      <a:r>
                        <a:rPr lang="ja-JP" altLang="en-US" sz="1000" dirty="0">
                          <a:solidFill>
                            <a:schemeClr val="tx1"/>
                          </a:solidFill>
                        </a:rPr>
                        <a:t>が世界</a:t>
                      </a:r>
                      <a:r>
                        <a:rPr lang="en-US" altLang="ja-JP" sz="1000" dirty="0">
                          <a:solidFill>
                            <a:schemeClr val="tx1"/>
                          </a:solidFill>
                        </a:rPr>
                        <a:t>17</a:t>
                      </a:r>
                      <a:r>
                        <a:rPr lang="ja-JP" altLang="en-US" sz="1000" dirty="0">
                          <a:solidFill>
                            <a:schemeClr val="tx1"/>
                          </a:solidFill>
                        </a:rPr>
                        <a:t>か国で販売していた話題の保険商品。</a:t>
                      </a:r>
                    </a:p>
                    <a:p>
                      <a:r>
                        <a:rPr lang="ja-JP" altLang="en-US" sz="1000" dirty="0">
                          <a:solidFill>
                            <a:schemeClr val="tx1"/>
                          </a:solidFill>
                        </a:rPr>
                        <a:t>ディスカバリー社が保有する病気や死亡率に関するビッグデータと、日本のソフトバンク社が持つ</a:t>
                      </a:r>
                      <a:r>
                        <a:rPr lang="en-US" altLang="ja-JP" sz="1000" dirty="0">
                          <a:solidFill>
                            <a:schemeClr val="tx1"/>
                          </a:solidFill>
                        </a:rPr>
                        <a:t>IT</a:t>
                      </a:r>
                      <a:r>
                        <a:rPr lang="ja-JP" altLang="en-US" sz="1000" dirty="0">
                          <a:solidFill>
                            <a:schemeClr val="tx1"/>
                          </a:solidFill>
                        </a:rPr>
                        <a:t>技術、そして、住友生命の保険ノウハウにより日本で販売に至りました。</a:t>
                      </a:r>
                    </a:p>
                  </a:txBody>
                  <a:tcPr/>
                </a:tc>
                <a:extLst>
                  <a:ext uri="{0D108BD9-81ED-4DB2-BD59-A6C34878D82A}">
                    <a16:rowId xmlns="" xmlns:a16="http://schemas.microsoft.com/office/drawing/2014/main" val="672363038"/>
                  </a:ext>
                </a:extLst>
              </a:tr>
              <a:tr h="978318">
                <a:tc>
                  <a:txBody>
                    <a:bodyPr/>
                    <a:lstStyle/>
                    <a:p>
                      <a:r>
                        <a:rPr lang="ja-JP" altLang="en-US" sz="1000" dirty="0">
                          <a:solidFill>
                            <a:schemeClr val="tx1"/>
                          </a:solidFill>
                        </a:rPr>
                        <a:t>東京海上日動あんしん生命</a:t>
                      </a:r>
                      <a:endParaRPr lang="zh-CN" altLang="en-US" sz="1000" dirty="0">
                        <a:solidFill>
                          <a:schemeClr val="tx1"/>
                        </a:solidFill>
                      </a:endParaRPr>
                    </a:p>
                  </a:txBody>
                  <a:tcPr/>
                </a:tc>
                <a:tc>
                  <a:txBody>
                    <a:bodyPr/>
                    <a:lstStyle/>
                    <a:p>
                      <a:r>
                        <a:rPr lang="ja-JP" altLang="en-US" sz="1000" dirty="0">
                          <a:solidFill>
                            <a:schemeClr val="tx1"/>
                          </a:solidFill>
                        </a:rPr>
                        <a:t>●あるく保険</a:t>
                      </a:r>
                    </a:p>
                    <a:p>
                      <a:r>
                        <a:rPr lang="ja-JP" altLang="en-US" sz="1000" dirty="0">
                          <a:solidFill>
                            <a:schemeClr val="tx1"/>
                          </a:solidFill>
                        </a:rPr>
                        <a:t>あるく保険は、東京海上日動あんしん生命保険と</a:t>
                      </a:r>
                      <a:r>
                        <a:rPr lang="en-US" altLang="ja-JP" sz="1000" dirty="0">
                          <a:solidFill>
                            <a:srgbClr val="FF0000"/>
                          </a:solidFill>
                        </a:rPr>
                        <a:t>NTT</a:t>
                      </a:r>
                      <a:r>
                        <a:rPr lang="ja-JP" altLang="en-US" sz="1000" dirty="0">
                          <a:solidFill>
                            <a:srgbClr val="FF0000"/>
                          </a:solidFill>
                        </a:rPr>
                        <a:t>ドコモ</a:t>
                      </a:r>
                      <a:r>
                        <a:rPr lang="ja-JP" altLang="en-US" sz="1000" dirty="0">
                          <a:solidFill>
                            <a:schemeClr val="tx1"/>
                          </a:solidFill>
                        </a:rPr>
                        <a:t>が共同で開発した商品で、その名の通り“歩くと保険料の一部が返ってくる 健康づくりを応援する医療保険”というキャッチコピーで販売されている医療保険です。</a:t>
                      </a:r>
                    </a:p>
                    <a:p>
                      <a:r>
                        <a:rPr lang="ja-JP" altLang="en-US" sz="1000" dirty="0">
                          <a:solidFill>
                            <a:schemeClr val="tx1"/>
                          </a:solidFill>
                        </a:rPr>
                        <a:t>この医療保険に加入することでウェアラブル端末「</a:t>
                      </a:r>
                      <a:r>
                        <a:rPr lang="en-US" altLang="ja-JP" sz="1000" dirty="0">
                          <a:solidFill>
                            <a:schemeClr val="tx1"/>
                          </a:solidFill>
                        </a:rPr>
                        <a:t>MISFIT FLARE</a:t>
                      </a:r>
                      <a:r>
                        <a:rPr lang="ja-JP" altLang="en-US" sz="1000" dirty="0">
                          <a:solidFill>
                            <a:schemeClr val="tx1"/>
                          </a:solidFill>
                        </a:rPr>
                        <a:t>（ミスフィット フレア）」が貸し出され、</a:t>
                      </a:r>
                      <a:r>
                        <a:rPr lang="en-US" altLang="ja-JP" sz="1000" dirty="0">
                          <a:solidFill>
                            <a:schemeClr val="tx1"/>
                          </a:solidFill>
                        </a:rPr>
                        <a:t>1</a:t>
                      </a:r>
                      <a:r>
                        <a:rPr lang="ja-JP" altLang="en-US" sz="1000" dirty="0">
                          <a:solidFill>
                            <a:schemeClr val="tx1"/>
                          </a:solidFill>
                        </a:rPr>
                        <a:t>日平均</a:t>
                      </a:r>
                      <a:r>
                        <a:rPr lang="en-US" altLang="ja-JP" sz="1000" dirty="0">
                          <a:solidFill>
                            <a:schemeClr val="tx1"/>
                          </a:solidFill>
                        </a:rPr>
                        <a:t>8,000</a:t>
                      </a:r>
                      <a:r>
                        <a:rPr lang="ja-JP" altLang="en-US" sz="1000" dirty="0">
                          <a:solidFill>
                            <a:schemeClr val="tx1"/>
                          </a:solidFill>
                        </a:rPr>
                        <a:t>歩以上歩くと、半年ごとの達成状況に応じて</a:t>
                      </a:r>
                      <a:r>
                        <a:rPr lang="en-US" altLang="ja-JP" sz="1000" dirty="0">
                          <a:solidFill>
                            <a:schemeClr val="tx1"/>
                          </a:solidFill>
                        </a:rPr>
                        <a:t>2</a:t>
                      </a:r>
                      <a:r>
                        <a:rPr lang="ja-JP" altLang="en-US" sz="1000" dirty="0">
                          <a:solidFill>
                            <a:schemeClr val="tx1"/>
                          </a:solidFill>
                        </a:rPr>
                        <a:t>年後に所定の健康増進還付金を受け取ることができる仕組みになっています。</a:t>
                      </a:r>
                    </a:p>
                    <a:p>
                      <a:r>
                        <a:rPr lang="ja-JP" altLang="en-US" sz="1000" dirty="0">
                          <a:solidFill>
                            <a:schemeClr val="tx1"/>
                          </a:solidFill>
                        </a:rPr>
                        <a:t>ウェアラブル端末は、スマートフォンアプリと連動し、歩数のチェックや体重を入力することで自己管理をすることができます。</a:t>
                      </a:r>
                    </a:p>
                  </a:txBody>
                  <a:tcPr/>
                </a:tc>
                <a:extLst>
                  <a:ext uri="{0D108BD9-81ED-4DB2-BD59-A6C34878D82A}">
                    <a16:rowId xmlns="" xmlns:a16="http://schemas.microsoft.com/office/drawing/2014/main" val="1761894197"/>
                  </a:ext>
                </a:extLst>
              </a:tr>
              <a:tr h="533628">
                <a:tc>
                  <a:txBody>
                    <a:bodyPr/>
                    <a:lstStyle/>
                    <a:p>
                      <a:r>
                        <a:rPr lang="ja-JP" altLang="en-US" sz="1000" dirty="0">
                          <a:solidFill>
                            <a:schemeClr val="tx1"/>
                          </a:solidFill>
                        </a:rPr>
                        <a:t>ネオファースト生命</a:t>
                      </a:r>
                      <a:endParaRPr lang="zh-CN" altLang="en-US" sz="1000" dirty="0">
                        <a:solidFill>
                          <a:schemeClr val="tx1"/>
                        </a:solidFill>
                      </a:endParaRPr>
                    </a:p>
                  </a:txBody>
                  <a:tcPr/>
                </a:tc>
                <a:tc>
                  <a:txBody>
                    <a:bodyPr/>
                    <a:lstStyle/>
                    <a:p>
                      <a:r>
                        <a:rPr lang="ja-JP" altLang="en-US" sz="1000" dirty="0">
                          <a:solidFill>
                            <a:schemeClr val="tx1"/>
                          </a:solidFill>
                        </a:rPr>
                        <a:t>●からだプラス</a:t>
                      </a:r>
                    </a:p>
                    <a:p>
                      <a:r>
                        <a:rPr lang="en-US" altLang="ja-JP" sz="1000" dirty="0">
                          <a:solidFill>
                            <a:schemeClr val="tx1"/>
                          </a:solidFill>
                        </a:rPr>
                        <a:t>2017</a:t>
                      </a:r>
                      <a:r>
                        <a:rPr lang="ja-JP" altLang="en-US" sz="1000" dirty="0">
                          <a:solidFill>
                            <a:schemeClr val="tx1"/>
                          </a:solidFill>
                        </a:rPr>
                        <a:t>年</a:t>
                      </a:r>
                      <a:r>
                        <a:rPr lang="en-US" altLang="ja-JP" sz="1000" dirty="0">
                          <a:solidFill>
                            <a:schemeClr val="tx1"/>
                          </a:solidFill>
                        </a:rPr>
                        <a:t>4</a:t>
                      </a:r>
                      <a:r>
                        <a:rPr lang="ja-JP" altLang="en-US" sz="1000" dirty="0">
                          <a:solidFill>
                            <a:schemeClr val="tx1"/>
                          </a:solidFill>
                        </a:rPr>
                        <a:t>月、リスク細分型保険の「からだプラス」を販売を開始しました。</a:t>
                      </a:r>
                    </a:p>
                    <a:p>
                      <a:r>
                        <a:rPr lang="ja-JP" altLang="en-US" sz="1000" dirty="0">
                          <a:solidFill>
                            <a:schemeClr val="tx1"/>
                          </a:solidFill>
                        </a:rPr>
                        <a:t>健診データなど</a:t>
                      </a:r>
                      <a:r>
                        <a:rPr lang="ja-JP" altLang="en-US" sz="1000" dirty="0">
                          <a:solidFill>
                            <a:srgbClr val="FF0000"/>
                          </a:solidFill>
                        </a:rPr>
                        <a:t>医療ビッグデータ</a:t>
                      </a:r>
                      <a:r>
                        <a:rPr lang="ja-JP" altLang="en-US" sz="1000" dirty="0">
                          <a:solidFill>
                            <a:schemeClr val="tx1"/>
                          </a:solidFill>
                        </a:rPr>
                        <a:t>を組み合わせて「健康年齢」を算出し、更新の際に保険料に反映させる仕組みとなっています。</a:t>
                      </a:r>
                    </a:p>
                  </a:txBody>
                  <a:tcPr/>
                </a:tc>
                <a:extLst>
                  <a:ext uri="{0D108BD9-81ED-4DB2-BD59-A6C34878D82A}">
                    <a16:rowId xmlns="" xmlns:a16="http://schemas.microsoft.com/office/drawing/2014/main" val="1984695860"/>
                  </a:ext>
                </a:extLst>
              </a:tr>
              <a:tr h="681858">
                <a:tc>
                  <a:txBody>
                    <a:bodyPr/>
                    <a:lstStyle/>
                    <a:p>
                      <a:r>
                        <a:rPr lang="zh-CN" altLang="en-US" sz="1000" dirty="0">
                          <a:solidFill>
                            <a:schemeClr val="tx1"/>
                          </a:solidFill>
                        </a:rPr>
                        <a:t>明治安田生命</a:t>
                      </a:r>
                    </a:p>
                  </a:txBody>
                  <a:tcPr/>
                </a:tc>
                <a:tc>
                  <a:txBody>
                    <a:bodyPr/>
                    <a:lstStyle/>
                    <a:p>
                      <a:r>
                        <a:rPr lang="ja-JP" altLang="en-US" sz="1000" dirty="0">
                          <a:solidFill>
                            <a:schemeClr val="tx1"/>
                          </a:solidFill>
                        </a:rPr>
                        <a:t>●</a:t>
                      </a:r>
                      <a:r>
                        <a:rPr lang="en-US" altLang="ja-JP" sz="1000" dirty="0">
                          <a:solidFill>
                            <a:schemeClr val="tx1"/>
                          </a:solidFill>
                        </a:rPr>
                        <a:t>2012</a:t>
                      </a:r>
                      <a:r>
                        <a:rPr lang="ja-JP" altLang="en-US" sz="1000" dirty="0">
                          <a:solidFill>
                            <a:schemeClr val="tx1"/>
                          </a:solidFill>
                        </a:rPr>
                        <a:t>年</a:t>
                      </a:r>
                      <a:r>
                        <a:rPr lang="en-US" altLang="ja-JP" sz="1000" dirty="0">
                          <a:solidFill>
                            <a:schemeClr val="tx1"/>
                          </a:solidFill>
                        </a:rPr>
                        <a:t>12</a:t>
                      </a:r>
                      <a:r>
                        <a:rPr lang="ja-JP" altLang="en-US" sz="1000" dirty="0">
                          <a:solidFill>
                            <a:schemeClr val="tx1"/>
                          </a:solidFill>
                        </a:rPr>
                        <a:t>月、</a:t>
                      </a:r>
                      <a:r>
                        <a:rPr lang="ja-JP" altLang="en-US" sz="1000" dirty="0">
                          <a:solidFill>
                            <a:srgbClr val="FF0000"/>
                          </a:solidFill>
                        </a:rPr>
                        <a:t>米</a:t>
                      </a:r>
                      <a:r>
                        <a:rPr lang="en-US" altLang="ja-JP" sz="1000" dirty="0">
                          <a:solidFill>
                            <a:srgbClr val="FF0000"/>
                          </a:solidFill>
                        </a:rPr>
                        <a:t>IBM</a:t>
                      </a:r>
                      <a:r>
                        <a:rPr lang="ja-JP" altLang="en-US" sz="1000" dirty="0">
                          <a:solidFill>
                            <a:srgbClr val="FF0000"/>
                          </a:solidFill>
                        </a:rPr>
                        <a:t>社</a:t>
                      </a:r>
                      <a:r>
                        <a:rPr lang="ja-JP" altLang="en-US" sz="1000" dirty="0">
                          <a:solidFill>
                            <a:schemeClr val="tx1"/>
                          </a:solidFill>
                        </a:rPr>
                        <a:t>の支払い査定システム</a:t>
                      </a:r>
                      <a:r>
                        <a:rPr lang="en-US" altLang="ja-JP" sz="1000" dirty="0">
                          <a:solidFill>
                            <a:schemeClr val="tx1"/>
                          </a:solidFill>
                        </a:rPr>
                        <a:t>(Watson Explorer</a:t>
                      </a:r>
                      <a:r>
                        <a:rPr lang="ja-JP" altLang="en-US" sz="1000" dirty="0">
                          <a:solidFill>
                            <a:schemeClr val="tx1"/>
                          </a:solidFill>
                        </a:rPr>
                        <a:t>の原型</a:t>
                      </a:r>
                      <a:r>
                        <a:rPr lang="en-US" altLang="ja-JP" sz="1000" dirty="0">
                          <a:solidFill>
                            <a:schemeClr val="tx1"/>
                          </a:solidFill>
                        </a:rPr>
                        <a:t>)</a:t>
                      </a:r>
                      <a:r>
                        <a:rPr lang="ja-JP" altLang="en-US" sz="1000" dirty="0">
                          <a:solidFill>
                            <a:schemeClr val="tx1"/>
                          </a:solidFill>
                        </a:rPr>
                        <a:t>を導入。</a:t>
                      </a:r>
                    </a:p>
                    <a:p>
                      <a:r>
                        <a:rPr lang="ja-JP" altLang="en-US" sz="1000" dirty="0">
                          <a:solidFill>
                            <a:schemeClr val="tx1"/>
                          </a:solidFill>
                        </a:rPr>
                        <a:t>●</a:t>
                      </a:r>
                      <a:r>
                        <a:rPr lang="en-US" altLang="ja-JP" sz="1000" dirty="0">
                          <a:solidFill>
                            <a:schemeClr val="tx1"/>
                          </a:solidFill>
                        </a:rPr>
                        <a:t>2016</a:t>
                      </a:r>
                      <a:r>
                        <a:rPr lang="ja-JP" altLang="en-US" sz="1000" dirty="0">
                          <a:solidFill>
                            <a:schemeClr val="tx1"/>
                          </a:solidFill>
                        </a:rPr>
                        <a:t>年</a:t>
                      </a:r>
                      <a:r>
                        <a:rPr lang="en-US" altLang="ja-JP" sz="1000" dirty="0">
                          <a:solidFill>
                            <a:schemeClr val="tx1"/>
                          </a:solidFill>
                        </a:rPr>
                        <a:t>11</a:t>
                      </a:r>
                      <a:r>
                        <a:rPr lang="ja-JP" altLang="en-US" sz="1000" dirty="0">
                          <a:solidFill>
                            <a:schemeClr val="tx1"/>
                          </a:solidFill>
                        </a:rPr>
                        <a:t>月、新しい生命保険ビジネスの創造をテーマに、ハッカソン（</a:t>
                      </a:r>
                      <a:r>
                        <a:rPr lang="en-US" altLang="ja-JP" sz="1000" dirty="0">
                          <a:solidFill>
                            <a:schemeClr val="tx1"/>
                          </a:solidFill>
                        </a:rPr>
                        <a:t>※</a:t>
                      </a:r>
                      <a:r>
                        <a:rPr lang="ja-JP" altLang="en-US" sz="1000" dirty="0">
                          <a:solidFill>
                            <a:schemeClr val="tx1"/>
                          </a:solidFill>
                        </a:rPr>
                        <a:t>）を開催。</a:t>
                      </a:r>
                    </a:p>
                    <a:p>
                      <a:r>
                        <a:rPr lang="en-US" altLang="ja-JP" sz="1000" dirty="0">
                          <a:solidFill>
                            <a:schemeClr val="tx1"/>
                          </a:solidFill>
                        </a:rPr>
                        <a:t>※</a:t>
                      </a:r>
                      <a:r>
                        <a:rPr lang="ja-JP" altLang="en-US" sz="1000" dirty="0">
                          <a:solidFill>
                            <a:schemeClr val="tx1"/>
                          </a:solidFill>
                        </a:rPr>
                        <a:t>ハッカソン</a:t>
                      </a:r>
                      <a:r>
                        <a:rPr lang="en-US" altLang="ja-JP" sz="1000" dirty="0">
                          <a:solidFill>
                            <a:schemeClr val="tx1"/>
                          </a:solidFill>
                        </a:rPr>
                        <a:t>…</a:t>
                      </a:r>
                      <a:r>
                        <a:rPr lang="ja-JP" altLang="en-US" sz="1000" dirty="0">
                          <a:solidFill>
                            <a:schemeClr val="tx1"/>
                          </a:solidFill>
                        </a:rPr>
                        <a:t>「</a:t>
                      </a:r>
                      <a:r>
                        <a:rPr lang="en-US" altLang="ja-JP" sz="1000" dirty="0">
                          <a:solidFill>
                            <a:schemeClr val="tx1"/>
                          </a:solidFill>
                        </a:rPr>
                        <a:t>hack</a:t>
                      </a:r>
                      <a:r>
                        <a:rPr lang="ja-JP" altLang="en-US" sz="1000" dirty="0">
                          <a:solidFill>
                            <a:schemeClr val="tx1"/>
                          </a:solidFill>
                        </a:rPr>
                        <a:t>（ハック）」＋「</a:t>
                      </a:r>
                      <a:r>
                        <a:rPr lang="en-US" altLang="ja-JP" sz="1000" dirty="0">
                          <a:solidFill>
                            <a:schemeClr val="tx1"/>
                          </a:solidFill>
                        </a:rPr>
                        <a:t>marathon</a:t>
                      </a:r>
                      <a:r>
                        <a:rPr lang="ja-JP" altLang="en-US" sz="1000" dirty="0">
                          <a:solidFill>
                            <a:schemeClr val="tx1"/>
                          </a:solidFill>
                        </a:rPr>
                        <a:t>（マラソン）」の造語。ソフトウエア開発者が、一定期間、集中的にプログラムの開発やサービスの考案などの共同作業を行い、その技能やアイデアを競う催しのこと。</a:t>
                      </a:r>
                    </a:p>
                  </a:txBody>
                  <a:tcPr/>
                </a:tc>
                <a:extLst>
                  <a:ext uri="{0D108BD9-81ED-4DB2-BD59-A6C34878D82A}">
                    <a16:rowId xmlns="" xmlns:a16="http://schemas.microsoft.com/office/drawing/2014/main" val="3769063245"/>
                  </a:ext>
                </a:extLst>
              </a:tr>
              <a:tr h="681858">
                <a:tc>
                  <a:txBody>
                    <a:bodyPr/>
                    <a:lstStyle/>
                    <a:p>
                      <a:r>
                        <a:rPr lang="zh-CN" altLang="en-US" sz="1000" dirty="0">
                          <a:solidFill>
                            <a:schemeClr val="tx1"/>
                          </a:solidFill>
                        </a:rPr>
                        <a:t>日本生命</a:t>
                      </a:r>
                    </a:p>
                  </a:txBody>
                  <a:tcPr/>
                </a:tc>
                <a:tc>
                  <a:txBody>
                    <a:bodyPr/>
                    <a:lstStyle/>
                    <a:p>
                      <a:r>
                        <a:rPr lang="ja-JP" altLang="en-US" sz="1000" dirty="0">
                          <a:solidFill>
                            <a:schemeClr val="tx1"/>
                          </a:solidFill>
                        </a:rPr>
                        <a:t>●</a:t>
                      </a:r>
                      <a:r>
                        <a:rPr lang="en-US" altLang="ja-JP" sz="1000" dirty="0">
                          <a:solidFill>
                            <a:schemeClr val="tx1"/>
                          </a:solidFill>
                        </a:rPr>
                        <a:t>2017</a:t>
                      </a:r>
                      <a:r>
                        <a:rPr lang="ja-JP" altLang="en-US" sz="1000" dirty="0">
                          <a:solidFill>
                            <a:schemeClr val="tx1"/>
                          </a:solidFill>
                        </a:rPr>
                        <a:t>年</a:t>
                      </a:r>
                      <a:r>
                        <a:rPr lang="en-US" altLang="ja-JP" sz="1000" dirty="0">
                          <a:solidFill>
                            <a:schemeClr val="tx1"/>
                          </a:solidFill>
                        </a:rPr>
                        <a:t>5</a:t>
                      </a:r>
                      <a:r>
                        <a:rPr lang="ja-JP" altLang="en-US" sz="1000" dirty="0">
                          <a:solidFill>
                            <a:schemeClr val="tx1"/>
                          </a:solidFill>
                        </a:rPr>
                        <a:t>月、日本生命は</a:t>
                      </a:r>
                      <a:r>
                        <a:rPr lang="ja-JP" altLang="en-US" sz="1000" dirty="0">
                          <a:solidFill>
                            <a:srgbClr val="FF0000"/>
                          </a:solidFill>
                        </a:rPr>
                        <a:t>野村総合研究所</a:t>
                      </a:r>
                      <a:r>
                        <a:rPr lang="ja-JP" altLang="en-US" sz="1000" dirty="0">
                          <a:solidFill>
                            <a:schemeClr val="tx1"/>
                          </a:solidFill>
                        </a:rPr>
                        <a:t>、リクルートライフスタイルと医療ビッグデータの活用で連携することを発表。</a:t>
                      </a:r>
                    </a:p>
                    <a:p>
                      <a:r>
                        <a:rPr lang="en-US" altLang="ja-JP" sz="1000" dirty="0">
                          <a:solidFill>
                            <a:schemeClr val="tx1"/>
                          </a:solidFill>
                        </a:rPr>
                        <a:t>2020</a:t>
                      </a:r>
                      <a:r>
                        <a:rPr lang="ja-JP" altLang="en-US" sz="1000" dirty="0">
                          <a:solidFill>
                            <a:schemeClr val="tx1"/>
                          </a:solidFill>
                        </a:rPr>
                        <a:t>年度末までに</a:t>
                      </a:r>
                      <a:r>
                        <a:rPr lang="en-US" altLang="ja-JP" sz="1000" dirty="0">
                          <a:solidFill>
                            <a:schemeClr val="tx1"/>
                          </a:solidFill>
                        </a:rPr>
                        <a:t>500</a:t>
                      </a:r>
                      <a:r>
                        <a:rPr lang="ja-JP" altLang="en-US" sz="1000" dirty="0">
                          <a:solidFill>
                            <a:schemeClr val="tx1"/>
                          </a:solidFill>
                        </a:rPr>
                        <a:t>万人規模の医療データを分析するなど、異業種との連携を進めています。</a:t>
                      </a:r>
                    </a:p>
                    <a:p>
                      <a:r>
                        <a:rPr lang="ja-JP" altLang="en-US" sz="1000" dirty="0">
                          <a:solidFill>
                            <a:schemeClr val="tx1"/>
                          </a:solidFill>
                        </a:rPr>
                        <a:t>●</a:t>
                      </a:r>
                      <a:r>
                        <a:rPr lang="en-US" altLang="ja-JP" sz="1000" dirty="0">
                          <a:solidFill>
                            <a:schemeClr val="tx1"/>
                          </a:solidFill>
                        </a:rPr>
                        <a:t>2019</a:t>
                      </a:r>
                      <a:r>
                        <a:rPr lang="ja-JP" altLang="en-US" sz="1000" dirty="0">
                          <a:solidFill>
                            <a:schemeClr val="tx1"/>
                          </a:solidFill>
                        </a:rPr>
                        <a:t>年</a:t>
                      </a:r>
                      <a:r>
                        <a:rPr lang="en-US" altLang="ja-JP" sz="1000" dirty="0">
                          <a:solidFill>
                            <a:schemeClr val="tx1"/>
                          </a:solidFill>
                        </a:rPr>
                        <a:t>4</a:t>
                      </a:r>
                      <a:r>
                        <a:rPr lang="ja-JP" altLang="en-US" sz="1000" dirty="0">
                          <a:solidFill>
                            <a:schemeClr val="tx1"/>
                          </a:solidFill>
                        </a:rPr>
                        <a:t>月、営業職員向けの新システムを導入予定。顧客に適切な保険商品をおすすめできるよう、ワトソンを組み込んだ</a:t>
                      </a:r>
                      <a:r>
                        <a:rPr lang="en-US" altLang="ja-JP" sz="1000" dirty="0">
                          <a:solidFill>
                            <a:schemeClr val="tx1"/>
                          </a:solidFill>
                        </a:rPr>
                        <a:t>AI</a:t>
                      </a:r>
                      <a:r>
                        <a:rPr lang="ja-JP" altLang="en-US" sz="1000" dirty="0">
                          <a:solidFill>
                            <a:schemeClr val="tx1"/>
                          </a:solidFill>
                        </a:rPr>
                        <a:t>システムによって営業の支援を行う。</a:t>
                      </a:r>
                    </a:p>
                  </a:txBody>
                  <a:tcPr/>
                </a:tc>
                <a:extLst>
                  <a:ext uri="{0D108BD9-81ED-4DB2-BD59-A6C34878D82A}">
                    <a16:rowId xmlns="" xmlns:a16="http://schemas.microsoft.com/office/drawing/2014/main" val="2302444475"/>
                  </a:ext>
                </a:extLst>
              </a:tr>
              <a:tr h="425407">
                <a:tc>
                  <a:txBody>
                    <a:bodyPr/>
                    <a:lstStyle/>
                    <a:p>
                      <a:r>
                        <a:rPr lang="zh-CN" altLang="en-US" sz="1000" dirty="0">
                          <a:solidFill>
                            <a:schemeClr val="tx1"/>
                          </a:solidFill>
                        </a:rPr>
                        <a:t>第一生命</a:t>
                      </a:r>
                    </a:p>
                  </a:txBody>
                  <a:tcPr/>
                </a:tc>
                <a:tc>
                  <a:txBody>
                    <a:bodyPr/>
                    <a:lstStyle/>
                    <a:p>
                      <a:r>
                        <a:rPr lang="ja-JP" altLang="en-US" sz="1000" dirty="0">
                          <a:solidFill>
                            <a:schemeClr val="tx1"/>
                          </a:solidFill>
                        </a:rPr>
                        <a:t>●</a:t>
                      </a:r>
                      <a:r>
                        <a:rPr lang="en-US" altLang="ja-JP" sz="1000" dirty="0">
                          <a:solidFill>
                            <a:schemeClr val="tx1"/>
                          </a:solidFill>
                        </a:rPr>
                        <a:t>2016</a:t>
                      </a:r>
                      <a:r>
                        <a:rPr lang="ja-JP" altLang="en-US" sz="1000" dirty="0">
                          <a:solidFill>
                            <a:schemeClr val="tx1"/>
                          </a:solidFill>
                        </a:rPr>
                        <a:t>年</a:t>
                      </a:r>
                      <a:r>
                        <a:rPr lang="en-US" altLang="ja-JP" sz="1000" dirty="0">
                          <a:solidFill>
                            <a:schemeClr val="tx1"/>
                          </a:solidFill>
                        </a:rPr>
                        <a:t>9</a:t>
                      </a:r>
                      <a:r>
                        <a:rPr lang="ja-JP" altLang="en-US" sz="1000" dirty="0">
                          <a:solidFill>
                            <a:schemeClr val="tx1"/>
                          </a:solidFill>
                        </a:rPr>
                        <a:t>月、</a:t>
                      </a:r>
                      <a:r>
                        <a:rPr lang="ja-JP" altLang="en-US" sz="1000" dirty="0">
                          <a:solidFill>
                            <a:srgbClr val="FF0000"/>
                          </a:solidFill>
                        </a:rPr>
                        <a:t>日立製作所</a:t>
                      </a:r>
                      <a:r>
                        <a:rPr lang="ja-JP" altLang="en-US" sz="1000" dirty="0">
                          <a:solidFill>
                            <a:schemeClr val="tx1"/>
                          </a:solidFill>
                        </a:rPr>
                        <a:t>と医療ビッグデータ活用の共同研究を開始。</a:t>
                      </a:r>
                    </a:p>
                  </a:txBody>
                  <a:tcPr/>
                </a:tc>
                <a:extLst>
                  <a:ext uri="{0D108BD9-81ED-4DB2-BD59-A6C34878D82A}">
                    <a16:rowId xmlns="" xmlns:a16="http://schemas.microsoft.com/office/drawing/2014/main" val="1120195107"/>
                  </a:ext>
                </a:extLst>
              </a:tr>
            </a:tbl>
          </a:graphicData>
        </a:graphic>
      </p:graphicFrame>
      <p:sp>
        <p:nvSpPr>
          <p:cNvPr id="14" name="正方形/長方形 13">
            <a:extLst>
              <a:ext uri="{FF2B5EF4-FFF2-40B4-BE49-F238E27FC236}">
                <a16:creationId xmlns="" xmlns:a16="http://schemas.microsoft.com/office/drawing/2014/main" id="{5C16FECF-13ED-4791-BEBC-108D644BB93A}"/>
              </a:ext>
            </a:extLst>
          </p:cNvPr>
          <p:cNvSpPr/>
          <p:nvPr/>
        </p:nvSpPr>
        <p:spPr>
          <a:xfrm>
            <a:off x="315538" y="1040138"/>
            <a:ext cx="9388635" cy="200009"/>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200" b="1" dirty="0">
                <a:solidFill>
                  <a:schemeClr val="tx1"/>
                </a:solidFill>
              </a:rPr>
              <a:t>インシュアテックの各保険会社の事例まとめ</a:t>
            </a:r>
            <a:endParaRPr kumimoji="1" lang="zh-CN" altLang="en-US" sz="1200" dirty="0">
              <a:solidFill>
                <a:schemeClr val="tx1"/>
              </a:solidFill>
            </a:endParaRPr>
          </a:p>
        </p:txBody>
      </p:sp>
    </p:spTree>
    <p:extLst>
      <p:ext uri="{BB962C8B-B14F-4D97-AF65-F5344CB8AC3E}">
        <p14:creationId xmlns:p14="http://schemas.microsoft.com/office/powerpoint/2010/main" val="8386879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a:t>
            </a:r>
            <a:r>
              <a:rPr lang="en-US" altLang="ja-JP" sz="2000" dirty="0" smtClean="0"/>
              <a:t>1</a:t>
            </a:r>
            <a:r>
              <a:rPr lang="ja-JP" altLang="en-US" sz="2000" dirty="0"/>
              <a:t>　今後の展望</a:t>
            </a:r>
            <a:endParaRPr lang="ja-JP" altLang="en-US" dirty="0"/>
          </a:p>
        </p:txBody>
      </p:sp>
      <p:sp>
        <p:nvSpPr>
          <p:cNvPr id="24" name="Rectangle 8"/>
          <p:cNvSpPr>
            <a:spLocks noChangeArrowheads="1"/>
          </p:cNvSpPr>
          <p:nvPr/>
        </p:nvSpPr>
        <p:spPr bwMode="auto">
          <a:xfrm>
            <a:off x="315538" y="532478"/>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7" name="コンテンツ プレースホルダー 2">
            <a:extLst>
              <a:ext uri="{FF2B5EF4-FFF2-40B4-BE49-F238E27FC236}">
                <a16:creationId xmlns="" xmlns:a16="http://schemas.microsoft.com/office/drawing/2014/main" id="{10F20D9C-CAEC-4DC6-BD84-970A19DEC6B1}"/>
              </a:ext>
            </a:extLst>
          </p:cNvPr>
          <p:cNvSpPr txBox="1">
            <a:spLocks/>
          </p:cNvSpPr>
          <p:nvPr/>
        </p:nvSpPr>
        <p:spPr>
          <a:xfrm>
            <a:off x="1017560" y="1368176"/>
            <a:ext cx="5564478" cy="338037"/>
          </a:xfrm>
          <a:prstGeom prst="rect">
            <a:avLst/>
          </a:prstGeom>
          <a:solidFill>
            <a:schemeClr val="bg1"/>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   </a:t>
            </a:r>
            <a:r>
              <a:rPr lang="ja-JP" altLang="en-US" sz="1200" b="1" dirty="0"/>
              <a:t>生命保険領域における国内</a:t>
            </a:r>
            <a:r>
              <a:rPr lang="en-US" altLang="ja-JP" sz="1200" b="1" dirty="0" err="1"/>
              <a:t>InsurTech</a:t>
            </a:r>
            <a:r>
              <a:rPr lang="ja-JP" altLang="en-US" sz="1200" b="1" dirty="0"/>
              <a:t>（インシュアテック）の市場規模</a:t>
            </a:r>
            <a:endParaRPr lang="ja-JP" altLang="en-US" sz="1200" dirty="0"/>
          </a:p>
        </p:txBody>
      </p:sp>
      <p:sp>
        <p:nvSpPr>
          <p:cNvPr id="8"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pic>
        <p:nvPicPr>
          <p:cNvPr id="9" name="図 8">
            <a:extLst>
              <a:ext uri="{FF2B5EF4-FFF2-40B4-BE49-F238E27FC236}">
                <a16:creationId xmlns="" xmlns:a16="http://schemas.microsoft.com/office/drawing/2014/main" id="{8726E0BA-7FB6-4883-930F-D594365A4306}"/>
              </a:ext>
            </a:extLst>
          </p:cNvPr>
          <p:cNvPicPr>
            <a:picLocks noChangeAspect="1"/>
          </p:cNvPicPr>
          <p:nvPr/>
        </p:nvPicPr>
        <p:blipFill>
          <a:blip r:embed="rId2"/>
          <a:stretch>
            <a:fillRect/>
          </a:stretch>
        </p:blipFill>
        <p:spPr>
          <a:xfrm>
            <a:off x="1174359" y="1641839"/>
            <a:ext cx="6945807" cy="4522683"/>
          </a:xfrm>
          <a:prstGeom prst="rect">
            <a:avLst/>
          </a:prstGeom>
        </p:spPr>
      </p:pic>
      <p:sp>
        <p:nvSpPr>
          <p:cNvPr id="10" name="コンテンツ プレースホルダー 2">
            <a:extLst>
              <a:ext uri="{FF2B5EF4-FFF2-40B4-BE49-F238E27FC236}">
                <a16:creationId xmlns="" xmlns:a16="http://schemas.microsoft.com/office/drawing/2014/main" id="{242BA2D9-4972-4CFD-BA7F-BECE00E55F0C}"/>
              </a:ext>
            </a:extLst>
          </p:cNvPr>
          <p:cNvSpPr txBox="1">
            <a:spLocks/>
          </p:cNvSpPr>
          <p:nvPr/>
        </p:nvSpPr>
        <p:spPr>
          <a:xfrm>
            <a:off x="181236" y="817881"/>
            <a:ext cx="9337288" cy="431234"/>
          </a:xfrm>
          <a:prstGeom prst="rect">
            <a:avLst/>
          </a:prstGeom>
          <a:solidFill>
            <a:schemeClr val="bg1"/>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    ６．</a:t>
            </a:r>
            <a:r>
              <a:rPr lang="ja-JP" altLang="en-US" b="1" dirty="0"/>
              <a:t>インシュアテックの市場規模が急成長</a:t>
            </a:r>
            <a:endParaRPr lang="ja-JP" altLang="en-US" dirty="0"/>
          </a:p>
        </p:txBody>
      </p:sp>
      <p:sp>
        <p:nvSpPr>
          <p:cNvPr id="11" name="正方形/長方形 10"/>
          <p:cNvSpPr/>
          <p:nvPr/>
        </p:nvSpPr>
        <p:spPr>
          <a:xfrm>
            <a:off x="4006421" y="3843207"/>
            <a:ext cx="600075" cy="1857375"/>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
        <p:nvSpPr>
          <p:cNvPr id="15" name="正方形/長方形 14"/>
          <p:cNvSpPr/>
          <p:nvPr/>
        </p:nvSpPr>
        <p:spPr>
          <a:xfrm>
            <a:off x="6997271" y="2452557"/>
            <a:ext cx="600075" cy="314325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
        <p:nvSpPr>
          <p:cNvPr id="2" name="角丸四角形吹き出し 1"/>
          <p:cNvSpPr/>
          <p:nvPr/>
        </p:nvSpPr>
        <p:spPr>
          <a:xfrm>
            <a:off x="7523001" y="1883842"/>
            <a:ext cx="1194329" cy="360146"/>
          </a:xfrm>
          <a:prstGeom prst="wedgeRoundRectCallout">
            <a:avLst>
              <a:gd name="adj1" fmla="val -40342"/>
              <a:gd name="adj2" fmla="val 110026"/>
              <a:gd name="adj3" fmla="val 16667"/>
            </a:avLst>
          </a:prstGeom>
          <a:solidFill>
            <a:srgbClr val="FFFF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000" dirty="0" smtClean="0">
                <a:solidFill>
                  <a:srgbClr val="FF0000"/>
                </a:solidFill>
              </a:rPr>
              <a:t>2018</a:t>
            </a:r>
            <a:r>
              <a:rPr kumimoji="1" lang="ja-JP" altLang="en-US" sz="1000" dirty="0" smtClean="0">
                <a:solidFill>
                  <a:srgbClr val="FF0000"/>
                </a:solidFill>
              </a:rPr>
              <a:t>年度の</a:t>
            </a:r>
            <a:r>
              <a:rPr kumimoji="1" lang="en-US" altLang="ja-JP" sz="1000" dirty="0" smtClean="0">
                <a:solidFill>
                  <a:srgbClr val="FF0000"/>
                </a:solidFill>
              </a:rPr>
              <a:t>2.6</a:t>
            </a:r>
            <a:r>
              <a:rPr kumimoji="1" lang="ja-JP" altLang="en-US" sz="1000" dirty="0" smtClean="0">
                <a:solidFill>
                  <a:srgbClr val="FF0000"/>
                </a:solidFill>
              </a:rPr>
              <a:t>倍</a:t>
            </a:r>
            <a:endParaRPr kumimoji="1" lang="ja-JP" altLang="en-US" sz="1000" dirty="0">
              <a:solidFill>
                <a:srgbClr val="FF0000"/>
              </a:solidFill>
            </a:endParaRPr>
          </a:p>
        </p:txBody>
      </p:sp>
    </p:spTree>
    <p:extLst>
      <p:ext uri="{BB962C8B-B14F-4D97-AF65-F5344CB8AC3E}">
        <p14:creationId xmlns:p14="http://schemas.microsoft.com/office/powerpoint/2010/main" val="53930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．２</a:t>
            </a:r>
            <a:r>
              <a:rPr lang="ja-JP" altLang="en-US" sz="2000" dirty="0"/>
              <a:t>　テクノロジーを活用した金融業務効率化の試み</a:t>
            </a:r>
            <a:endParaRPr lang="ja-JP" altLang="en-US" dirty="0"/>
          </a:p>
        </p:txBody>
      </p:sp>
      <p:sp>
        <p:nvSpPr>
          <p:cNvPr id="24" name="Rectangle 8"/>
          <p:cNvSpPr>
            <a:spLocks noChangeArrowheads="1"/>
          </p:cNvSpPr>
          <p:nvPr/>
        </p:nvSpPr>
        <p:spPr bwMode="auto">
          <a:xfrm>
            <a:off x="315538" y="532478"/>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8"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pic>
        <p:nvPicPr>
          <p:cNvPr id="12" name="図 11"/>
          <p:cNvPicPr>
            <a:picLocks noChangeAspect="1"/>
          </p:cNvPicPr>
          <p:nvPr/>
        </p:nvPicPr>
        <p:blipFill rotWithShape="1">
          <a:blip r:embed="rId2"/>
          <a:srcRect l="11678"/>
          <a:stretch/>
        </p:blipFill>
        <p:spPr>
          <a:xfrm>
            <a:off x="54545" y="2467434"/>
            <a:ext cx="9815119" cy="1997853"/>
          </a:xfrm>
          <a:prstGeom prst="rect">
            <a:avLst/>
          </a:prstGeom>
        </p:spPr>
      </p:pic>
    </p:spTree>
    <p:extLst>
      <p:ext uri="{BB962C8B-B14F-4D97-AF65-F5344CB8AC3E}">
        <p14:creationId xmlns:p14="http://schemas.microsoft.com/office/powerpoint/2010/main" val="3867270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．２</a:t>
            </a:r>
            <a:r>
              <a:rPr lang="ja-JP" altLang="en-US" sz="2000" dirty="0"/>
              <a:t>　テクノロジーを活用した金融業務効率化の試み</a:t>
            </a:r>
            <a:endParaRPr lang="ja-JP" altLang="en-US" dirty="0"/>
          </a:p>
        </p:txBody>
      </p:sp>
      <p:sp>
        <p:nvSpPr>
          <p:cNvPr id="18" name="角丸四角形 17"/>
          <p:cNvSpPr/>
          <p:nvPr/>
        </p:nvSpPr>
        <p:spPr>
          <a:xfrm>
            <a:off x="3355597" y="1434430"/>
            <a:ext cx="3036814" cy="1405465"/>
          </a:xfrm>
          <a:prstGeom prst="roundRect">
            <a:avLst/>
          </a:prstGeom>
          <a:solidFill>
            <a:schemeClr val="accent3">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solidFill>
                  <a:schemeClr val="tx1"/>
                </a:solidFill>
              </a:rPr>
              <a:t>Plan</a:t>
            </a:r>
          </a:p>
          <a:p>
            <a:r>
              <a:rPr kumimoji="1" lang="ja-JP" altLang="en-US" sz="1600" dirty="0">
                <a:solidFill>
                  <a:schemeClr val="tx1"/>
                </a:solidFill>
              </a:rPr>
              <a:t>・使用データの検討</a:t>
            </a:r>
            <a:endParaRPr kumimoji="1" lang="en-US" altLang="ja-JP" sz="1600" dirty="0">
              <a:solidFill>
                <a:schemeClr val="tx1"/>
              </a:solidFill>
            </a:endParaRPr>
          </a:p>
          <a:p>
            <a:r>
              <a:rPr kumimoji="1" lang="ja-JP" altLang="en-US" sz="1600" dirty="0">
                <a:solidFill>
                  <a:schemeClr val="tx1"/>
                </a:solidFill>
              </a:rPr>
              <a:t>・検証方法の検討</a:t>
            </a:r>
            <a:endParaRPr kumimoji="1" lang="en-US" altLang="ja-JP" sz="1600" dirty="0">
              <a:solidFill>
                <a:schemeClr val="tx1"/>
              </a:solidFill>
            </a:endParaRPr>
          </a:p>
          <a:p>
            <a:r>
              <a:rPr kumimoji="1" lang="ja-JP" altLang="en-US" sz="1600" dirty="0">
                <a:solidFill>
                  <a:schemeClr val="tx1"/>
                </a:solidFill>
              </a:rPr>
              <a:t>・実施スケジュールおよびに</a:t>
            </a:r>
            <a:endParaRPr kumimoji="1" lang="en-US" altLang="ja-JP" sz="1600" dirty="0">
              <a:solidFill>
                <a:schemeClr val="tx1"/>
              </a:solidFill>
            </a:endParaRPr>
          </a:p>
          <a:p>
            <a:r>
              <a:rPr kumimoji="1" lang="ja-JP" altLang="en-US" sz="1600" dirty="0">
                <a:solidFill>
                  <a:schemeClr val="tx1"/>
                </a:solidFill>
              </a:rPr>
              <a:t>　実施頻度の検討など</a:t>
            </a:r>
          </a:p>
        </p:txBody>
      </p:sp>
      <p:sp>
        <p:nvSpPr>
          <p:cNvPr id="19" name="角丸四角形 18"/>
          <p:cNvSpPr/>
          <p:nvPr/>
        </p:nvSpPr>
        <p:spPr>
          <a:xfrm>
            <a:off x="620786" y="3056500"/>
            <a:ext cx="2910980" cy="1394280"/>
          </a:xfrm>
          <a:prstGeom prst="roundRect">
            <a:avLst/>
          </a:prstGeom>
          <a:solidFill>
            <a:schemeClr val="accent3">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solidFill>
                  <a:schemeClr val="tx1"/>
                </a:solidFill>
              </a:rPr>
              <a:t>Action</a:t>
            </a:r>
          </a:p>
          <a:p>
            <a:r>
              <a:rPr kumimoji="1" lang="ja-JP" altLang="en-US" sz="1600" dirty="0">
                <a:solidFill>
                  <a:schemeClr val="tx1"/>
                </a:solidFill>
              </a:rPr>
              <a:t>・管理手法の見直し</a:t>
            </a:r>
            <a:endParaRPr kumimoji="1" lang="en-US" altLang="ja-JP" sz="1600" dirty="0">
              <a:solidFill>
                <a:schemeClr val="tx1"/>
              </a:solidFill>
            </a:endParaRPr>
          </a:p>
          <a:p>
            <a:r>
              <a:rPr kumimoji="1" lang="ja-JP" altLang="en-US" sz="1600" dirty="0">
                <a:solidFill>
                  <a:schemeClr val="tx1"/>
                </a:solidFill>
              </a:rPr>
              <a:t>・検証方法の見直し</a:t>
            </a:r>
            <a:endParaRPr kumimoji="1" lang="en-US" altLang="ja-JP" sz="1600" dirty="0">
              <a:solidFill>
                <a:schemeClr val="tx1"/>
              </a:solidFill>
            </a:endParaRPr>
          </a:p>
          <a:p>
            <a:r>
              <a:rPr kumimoji="1" lang="ja-JP" altLang="en-US" sz="1600" dirty="0">
                <a:solidFill>
                  <a:schemeClr val="tx1"/>
                </a:solidFill>
              </a:rPr>
              <a:t>・フロントへの展開など</a:t>
            </a:r>
          </a:p>
        </p:txBody>
      </p:sp>
      <p:sp>
        <p:nvSpPr>
          <p:cNvPr id="20" name="角丸四角形 19"/>
          <p:cNvSpPr/>
          <p:nvPr/>
        </p:nvSpPr>
        <p:spPr>
          <a:xfrm>
            <a:off x="6158918" y="3056500"/>
            <a:ext cx="3010249" cy="1394280"/>
          </a:xfrm>
          <a:prstGeom prst="roundRect">
            <a:avLst/>
          </a:prstGeom>
          <a:solidFill>
            <a:schemeClr val="accent3">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solidFill>
                  <a:schemeClr val="tx1"/>
                </a:solidFill>
              </a:rPr>
              <a:t>Do</a:t>
            </a:r>
          </a:p>
          <a:p>
            <a:r>
              <a:rPr kumimoji="1" lang="ja-JP" altLang="en-US" sz="1600" dirty="0">
                <a:solidFill>
                  <a:schemeClr val="tx1"/>
                </a:solidFill>
              </a:rPr>
              <a:t>・情報収集</a:t>
            </a:r>
            <a:endParaRPr kumimoji="1" lang="en-US" altLang="ja-JP" sz="1600" dirty="0">
              <a:solidFill>
                <a:schemeClr val="tx1"/>
              </a:solidFill>
            </a:endParaRPr>
          </a:p>
          <a:p>
            <a:r>
              <a:rPr kumimoji="1" lang="ja-JP" altLang="en-US" sz="1600" dirty="0">
                <a:solidFill>
                  <a:schemeClr val="tx1"/>
                </a:solidFill>
              </a:rPr>
              <a:t>・データクレンジング</a:t>
            </a:r>
            <a:endParaRPr kumimoji="1" lang="en-US" altLang="ja-JP" sz="1600" dirty="0">
              <a:solidFill>
                <a:schemeClr val="tx1"/>
              </a:solidFill>
            </a:endParaRPr>
          </a:p>
          <a:p>
            <a:r>
              <a:rPr kumimoji="1" lang="ja-JP" altLang="en-US" sz="1600" dirty="0">
                <a:solidFill>
                  <a:schemeClr val="tx1"/>
                </a:solidFill>
              </a:rPr>
              <a:t>・分析・シミュレーションなど</a:t>
            </a:r>
          </a:p>
        </p:txBody>
      </p:sp>
      <p:sp>
        <p:nvSpPr>
          <p:cNvPr id="21" name="角丸四角形 20"/>
          <p:cNvSpPr/>
          <p:nvPr/>
        </p:nvSpPr>
        <p:spPr>
          <a:xfrm>
            <a:off x="3355597" y="4792632"/>
            <a:ext cx="3020036" cy="1295987"/>
          </a:xfrm>
          <a:prstGeom prst="roundRect">
            <a:avLst/>
          </a:prstGeom>
          <a:solidFill>
            <a:schemeClr val="accent3">
              <a:lumMod val="10000"/>
              <a:lumOff val="90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solidFill>
                  <a:schemeClr val="tx1"/>
                </a:solidFill>
              </a:rPr>
              <a:t>Check</a:t>
            </a:r>
          </a:p>
          <a:p>
            <a:r>
              <a:rPr kumimoji="1" lang="ja-JP" altLang="en-US" sz="1600" dirty="0">
                <a:solidFill>
                  <a:schemeClr val="tx1"/>
                </a:solidFill>
              </a:rPr>
              <a:t>・計測結果の集計</a:t>
            </a:r>
            <a:endParaRPr kumimoji="1" lang="en-US" altLang="ja-JP" sz="1600" dirty="0">
              <a:solidFill>
                <a:schemeClr val="tx1"/>
              </a:solidFill>
            </a:endParaRPr>
          </a:p>
          <a:p>
            <a:r>
              <a:rPr kumimoji="1" lang="ja-JP" altLang="en-US" sz="1600" dirty="0">
                <a:solidFill>
                  <a:schemeClr val="tx1"/>
                </a:solidFill>
              </a:rPr>
              <a:t>・結果の解釈</a:t>
            </a:r>
            <a:endParaRPr kumimoji="1" lang="en-US" altLang="ja-JP" sz="1600" dirty="0">
              <a:solidFill>
                <a:schemeClr val="tx1"/>
              </a:solidFill>
            </a:endParaRPr>
          </a:p>
          <a:p>
            <a:r>
              <a:rPr kumimoji="1" lang="ja-JP" altLang="en-US" sz="1600" dirty="0">
                <a:solidFill>
                  <a:schemeClr val="tx1"/>
                </a:solidFill>
              </a:rPr>
              <a:t>・因果関係の理解など</a:t>
            </a:r>
          </a:p>
        </p:txBody>
      </p:sp>
      <p:sp>
        <p:nvSpPr>
          <p:cNvPr id="22" name="曲折矢印 21"/>
          <p:cNvSpPr/>
          <p:nvPr/>
        </p:nvSpPr>
        <p:spPr>
          <a:xfrm rot="5400000">
            <a:off x="6796777" y="1848258"/>
            <a:ext cx="1178473" cy="1097973"/>
          </a:xfrm>
          <a:prstGeom prst="bentArrow">
            <a:avLst>
              <a:gd name="adj1" fmla="val 25000"/>
              <a:gd name="adj2" fmla="val 23436"/>
              <a:gd name="adj3" fmla="val 25000"/>
              <a:gd name="adj4" fmla="val 43750"/>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3" name="曲折矢印 22"/>
          <p:cNvSpPr/>
          <p:nvPr/>
        </p:nvSpPr>
        <p:spPr>
          <a:xfrm rot="10800000">
            <a:off x="6577953" y="4661038"/>
            <a:ext cx="1357047" cy="1072807"/>
          </a:xfrm>
          <a:prstGeom prst="ben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曲折矢印 24"/>
          <p:cNvSpPr/>
          <p:nvPr/>
        </p:nvSpPr>
        <p:spPr>
          <a:xfrm rot="16200000">
            <a:off x="1721698" y="4606494"/>
            <a:ext cx="1181896" cy="1072807"/>
          </a:xfrm>
          <a:prstGeom prst="ben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曲折矢印 25"/>
          <p:cNvSpPr/>
          <p:nvPr/>
        </p:nvSpPr>
        <p:spPr>
          <a:xfrm>
            <a:off x="1822381" y="1804617"/>
            <a:ext cx="1357047" cy="1072807"/>
          </a:xfrm>
          <a:prstGeom prst="ben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コンテンツ プレースホルダー 2">
            <a:extLst>
              <a:ext uri="{FF2B5EF4-FFF2-40B4-BE49-F238E27FC236}">
                <a16:creationId xmlns="" xmlns:a16="http://schemas.microsoft.com/office/drawing/2014/main" id="{53968491-7D6A-4582-A9D3-DE4EE82073DE}"/>
              </a:ext>
            </a:extLst>
          </p:cNvPr>
          <p:cNvSpPr>
            <a:spLocks noGrp="1"/>
          </p:cNvSpPr>
          <p:nvPr>
            <p:ph sz="quarter" idx="10"/>
          </p:nvPr>
        </p:nvSpPr>
        <p:spPr>
          <a:xfrm>
            <a:off x="281260" y="865241"/>
            <a:ext cx="9337288" cy="454674"/>
          </a:xfrm>
        </p:spPr>
        <p:txBody>
          <a:bodyPr>
            <a:normAutofit fontScale="92500" lnSpcReduction="20000"/>
          </a:bodyPr>
          <a:lstStyle/>
          <a:p>
            <a:r>
              <a:rPr kumimoji="1" lang="ja-JP" altLang="en-US" dirty="0">
                <a:solidFill>
                  <a:srgbClr val="000000"/>
                </a:solidFill>
              </a:rPr>
              <a:t>１．</a:t>
            </a:r>
            <a:r>
              <a:rPr lang="ja-JP" altLang="en-US" b="1" dirty="0">
                <a:solidFill>
                  <a:srgbClr val="000000"/>
                </a:solidFill>
              </a:rPr>
              <a:t> 金融リスク管理業務における</a:t>
            </a:r>
            <a:r>
              <a:rPr lang="en-US" altLang="ja-JP" b="1" dirty="0">
                <a:solidFill>
                  <a:srgbClr val="000000"/>
                </a:solidFill>
              </a:rPr>
              <a:t>PDCA</a:t>
            </a:r>
            <a:r>
              <a:rPr lang="ja-JP" altLang="en-US" b="1" dirty="0">
                <a:solidFill>
                  <a:srgbClr val="000000"/>
                </a:solidFill>
              </a:rPr>
              <a:t>サイクルの</a:t>
            </a:r>
            <a:r>
              <a:rPr lang="ja-JP" altLang="en-US" b="1" dirty="0" smtClean="0">
                <a:solidFill>
                  <a:srgbClr val="000000"/>
                </a:solidFill>
              </a:rPr>
              <a:t>一例</a:t>
            </a:r>
            <a:endParaRPr kumimoji="1" lang="en-US" altLang="ja-JP" dirty="0">
              <a:solidFill>
                <a:srgbClr val="000000"/>
              </a:solidFill>
            </a:endParaRPr>
          </a:p>
        </p:txBody>
      </p:sp>
    </p:spTree>
    <p:extLst>
      <p:ext uri="{BB962C8B-B14F-4D97-AF65-F5344CB8AC3E}">
        <p14:creationId xmlns:p14="http://schemas.microsoft.com/office/powerpoint/2010/main" val="69794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．２</a:t>
            </a:r>
            <a:r>
              <a:rPr lang="ja-JP" altLang="en-US" sz="2000" dirty="0"/>
              <a:t>　テクノロジーを活用した金融業務効率化の試み</a:t>
            </a:r>
            <a:endParaRPr lang="ja-JP" altLang="en-US" dirty="0"/>
          </a:p>
        </p:txBody>
      </p:sp>
      <p:sp>
        <p:nvSpPr>
          <p:cNvPr id="13" name="コンテンツ プレースホルダー 2">
            <a:extLst>
              <a:ext uri="{FF2B5EF4-FFF2-40B4-BE49-F238E27FC236}">
                <a16:creationId xmlns="" xmlns:a16="http://schemas.microsoft.com/office/drawing/2014/main" id="{53968491-7D6A-4582-A9D3-DE4EE82073DE}"/>
              </a:ext>
            </a:extLst>
          </p:cNvPr>
          <p:cNvSpPr>
            <a:spLocks noGrp="1"/>
          </p:cNvSpPr>
          <p:nvPr>
            <p:ph sz="quarter" idx="10"/>
          </p:nvPr>
        </p:nvSpPr>
        <p:spPr>
          <a:xfrm>
            <a:off x="281260" y="865241"/>
            <a:ext cx="9337288" cy="454674"/>
          </a:xfrm>
        </p:spPr>
        <p:txBody>
          <a:bodyPr>
            <a:normAutofit fontScale="92500" lnSpcReduction="20000"/>
          </a:bodyPr>
          <a:lstStyle/>
          <a:p>
            <a:r>
              <a:rPr lang="ja-JP" altLang="en-US" dirty="0">
                <a:solidFill>
                  <a:srgbClr val="000000"/>
                </a:solidFill>
              </a:rPr>
              <a:t>２</a:t>
            </a:r>
            <a:r>
              <a:rPr kumimoji="1" lang="ja-JP" altLang="en-US" dirty="0">
                <a:solidFill>
                  <a:srgbClr val="000000"/>
                </a:solidFill>
              </a:rPr>
              <a:t>．テクノロジー導入のあるべき</a:t>
            </a:r>
            <a:r>
              <a:rPr kumimoji="1" lang="ja-JP" altLang="en-US" dirty="0" smtClean="0">
                <a:solidFill>
                  <a:srgbClr val="000000"/>
                </a:solidFill>
              </a:rPr>
              <a:t>効用</a:t>
            </a:r>
            <a:r>
              <a:rPr lang="ja-JP" altLang="en-US" dirty="0">
                <a:solidFill>
                  <a:srgbClr val="000000"/>
                </a:solidFill>
              </a:rPr>
              <a:t>　　</a:t>
            </a:r>
            <a:endParaRPr kumimoji="1" lang="ja-JP" altLang="en-US" dirty="0">
              <a:solidFill>
                <a:srgbClr val="000000"/>
              </a:solidFill>
            </a:endParaRPr>
          </a:p>
        </p:txBody>
      </p:sp>
      <p:sp>
        <p:nvSpPr>
          <p:cNvPr id="14" name="コンテンツ プレースホルダー 2">
            <a:extLst>
              <a:ext uri="{FF2B5EF4-FFF2-40B4-BE49-F238E27FC236}">
                <a16:creationId xmlns="" xmlns:a16="http://schemas.microsoft.com/office/drawing/2014/main" id="{53968491-7D6A-4582-A9D3-DE4EE82073DE}"/>
              </a:ext>
            </a:extLst>
          </p:cNvPr>
          <p:cNvSpPr txBox="1">
            <a:spLocks/>
          </p:cNvSpPr>
          <p:nvPr/>
        </p:nvSpPr>
        <p:spPr>
          <a:xfrm>
            <a:off x="430291" y="4631071"/>
            <a:ext cx="4225599" cy="1727783"/>
          </a:xfrm>
          <a:prstGeom prst="rect">
            <a:avLst/>
          </a:prstGeom>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pPr algn="ctr"/>
            <a:r>
              <a:rPr lang="ja-JP" altLang="en-US" dirty="0"/>
              <a:t>作業・検証中心</a:t>
            </a:r>
            <a:endParaRPr lang="en-US" altLang="ja-JP" dirty="0"/>
          </a:p>
          <a:p>
            <a:r>
              <a:rPr lang="ja-JP" altLang="en-US" sz="1400" dirty="0"/>
              <a:t>・　手順書があるものの手作業が膨大に発生</a:t>
            </a:r>
            <a:endParaRPr lang="en-US" altLang="ja-JP" sz="1400" dirty="0"/>
          </a:p>
          <a:p>
            <a:r>
              <a:rPr lang="ja-JP" altLang="en-US" sz="1400" dirty="0"/>
              <a:t>・　手作業が故、オペミスも頻発し、再監に負荷発生</a:t>
            </a:r>
            <a:endParaRPr lang="en-US" altLang="ja-JP" sz="1400" dirty="0"/>
          </a:p>
          <a:p>
            <a:r>
              <a:rPr lang="ja-JP" altLang="en-US" sz="1400" dirty="0"/>
              <a:t>・　属人的な</a:t>
            </a:r>
            <a:r>
              <a:rPr lang="ja-JP" altLang="en-US" sz="1400" dirty="0" smtClean="0"/>
              <a:t>対応が多くて、</a:t>
            </a:r>
            <a:r>
              <a:rPr lang="ja-JP" altLang="en-US" sz="1400" dirty="0"/>
              <a:t>業務品質の維持困難</a:t>
            </a:r>
          </a:p>
        </p:txBody>
      </p:sp>
      <p:sp>
        <p:nvSpPr>
          <p:cNvPr id="15" name="コンテンツ プレースホルダー 2">
            <a:extLst>
              <a:ext uri="{FF2B5EF4-FFF2-40B4-BE49-F238E27FC236}">
                <a16:creationId xmlns="" xmlns:a16="http://schemas.microsoft.com/office/drawing/2014/main" id="{53968491-7D6A-4582-A9D3-DE4EE82073DE}"/>
              </a:ext>
            </a:extLst>
          </p:cNvPr>
          <p:cNvSpPr txBox="1">
            <a:spLocks/>
          </p:cNvSpPr>
          <p:nvPr/>
        </p:nvSpPr>
        <p:spPr>
          <a:xfrm>
            <a:off x="5271839" y="4598913"/>
            <a:ext cx="4440571" cy="1727783"/>
          </a:xfrm>
          <a:prstGeom prst="rect">
            <a:avLst/>
          </a:prstGeom>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pPr algn="ctr"/>
            <a:r>
              <a:rPr lang="ja-JP" altLang="en-US" dirty="0"/>
              <a:t>企画・改善中心</a:t>
            </a:r>
            <a:endParaRPr lang="en-US" altLang="ja-JP" dirty="0"/>
          </a:p>
          <a:p>
            <a:r>
              <a:rPr lang="ja-JP" altLang="en-US" sz="1400" dirty="0"/>
              <a:t>・　</a:t>
            </a:r>
            <a:r>
              <a:rPr lang="en-US" altLang="ja-JP" sz="1400" dirty="0" smtClean="0"/>
              <a:t>Do</a:t>
            </a:r>
            <a:r>
              <a:rPr lang="ja-JP" altLang="en-US" sz="1400" dirty="0" smtClean="0"/>
              <a:t>（データ収集・分析など）、</a:t>
            </a:r>
            <a:r>
              <a:rPr lang="en-US" altLang="ja-JP" sz="1400" dirty="0"/>
              <a:t> </a:t>
            </a:r>
            <a:r>
              <a:rPr lang="en-US" altLang="ja-JP" sz="1400" dirty="0" smtClean="0"/>
              <a:t>Check</a:t>
            </a:r>
            <a:r>
              <a:rPr lang="ja-JP" altLang="en-US" sz="1400" dirty="0" smtClean="0"/>
              <a:t>（結果解釈など）の</a:t>
            </a:r>
            <a:endParaRPr lang="en-US" altLang="ja-JP" sz="1400" dirty="0" smtClean="0"/>
          </a:p>
          <a:p>
            <a:r>
              <a:rPr lang="ja-JP" altLang="en-US" sz="1400" dirty="0"/>
              <a:t>　</a:t>
            </a:r>
            <a:r>
              <a:rPr lang="ja-JP" altLang="en-US" sz="1400" dirty="0" smtClean="0"/>
              <a:t>　作業時間を減らせる</a:t>
            </a:r>
            <a:endParaRPr lang="en-US" altLang="ja-JP" sz="1400" dirty="0" smtClean="0"/>
          </a:p>
          <a:p>
            <a:r>
              <a:rPr lang="ja-JP" altLang="en-US" sz="1400" dirty="0" smtClean="0"/>
              <a:t>・</a:t>
            </a:r>
            <a:r>
              <a:rPr lang="ja-JP" altLang="en-US" sz="1400" dirty="0"/>
              <a:t>　組織発展のために必要不可欠な業務に注力可能</a:t>
            </a:r>
            <a:endParaRPr lang="en-US" altLang="ja-JP" sz="1400" dirty="0"/>
          </a:p>
          <a:p>
            <a:r>
              <a:rPr lang="ja-JP" altLang="en-US" sz="1400" dirty="0"/>
              <a:t>・　</a:t>
            </a:r>
            <a:r>
              <a:rPr lang="ja-JP" altLang="en-US" sz="1400" dirty="0" smtClean="0"/>
              <a:t>改善点</a:t>
            </a:r>
            <a:r>
              <a:rPr lang="ja-JP" altLang="en-US" sz="1400" dirty="0"/>
              <a:t>の早期発見・即時対応は</a:t>
            </a:r>
            <a:r>
              <a:rPr lang="ja-JP" altLang="en-US" sz="1400" dirty="0" smtClean="0"/>
              <a:t>スピード感が出せる</a:t>
            </a:r>
            <a:endParaRPr lang="ja-JP" altLang="en-US" sz="1400" dirty="0"/>
          </a:p>
        </p:txBody>
      </p:sp>
      <p:grpSp>
        <p:nvGrpSpPr>
          <p:cNvPr id="16" name="グループ化 15"/>
          <p:cNvGrpSpPr/>
          <p:nvPr/>
        </p:nvGrpSpPr>
        <p:grpSpPr>
          <a:xfrm>
            <a:off x="430291" y="1354472"/>
            <a:ext cx="9039225" cy="3276600"/>
            <a:chOff x="430291" y="1354472"/>
            <a:chExt cx="9039225" cy="3276600"/>
          </a:xfrm>
        </p:grpSpPr>
        <p:pic>
          <p:nvPicPr>
            <p:cNvPr id="17" name="図 16"/>
            <p:cNvPicPr>
              <a:picLocks noChangeAspect="1"/>
            </p:cNvPicPr>
            <p:nvPr/>
          </p:nvPicPr>
          <p:blipFill>
            <a:blip r:embed="rId2"/>
            <a:stretch>
              <a:fillRect/>
            </a:stretch>
          </p:blipFill>
          <p:spPr>
            <a:xfrm>
              <a:off x="430291" y="1354472"/>
              <a:ext cx="9039225" cy="3276600"/>
            </a:xfrm>
            <a:prstGeom prst="rect">
              <a:avLst/>
            </a:prstGeom>
          </p:spPr>
        </p:pic>
        <p:sp>
          <p:nvSpPr>
            <p:cNvPr id="24" name="正方形/長方形 23"/>
            <p:cNvSpPr/>
            <p:nvPr/>
          </p:nvSpPr>
          <p:spPr>
            <a:xfrm>
              <a:off x="1005017" y="1464420"/>
              <a:ext cx="3212756" cy="247136"/>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smtClean="0">
                  <a:solidFill>
                    <a:schemeClr val="tx1"/>
                  </a:solidFill>
                </a:rPr>
                <a:t>テクノロジー活用前の作業配分</a:t>
              </a:r>
            </a:p>
          </p:txBody>
        </p:sp>
        <p:sp>
          <p:nvSpPr>
            <p:cNvPr id="28" name="正方形/長方形 27"/>
            <p:cNvSpPr/>
            <p:nvPr/>
          </p:nvSpPr>
          <p:spPr>
            <a:xfrm>
              <a:off x="5655276" y="1496156"/>
              <a:ext cx="3212756" cy="247136"/>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smtClean="0">
                  <a:solidFill>
                    <a:schemeClr val="tx1"/>
                  </a:solidFill>
                </a:rPr>
                <a:t>テクノロジー活用後の作業配分</a:t>
              </a:r>
            </a:p>
          </p:txBody>
        </p:sp>
      </p:grpSp>
    </p:spTree>
    <p:extLst>
      <p:ext uri="{BB962C8B-B14F-4D97-AF65-F5344CB8AC3E}">
        <p14:creationId xmlns:p14="http://schemas.microsoft.com/office/powerpoint/2010/main" val="1540132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．３</a:t>
            </a:r>
            <a:r>
              <a:rPr lang="ja-JP" altLang="en-US" sz="2000" dirty="0"/>
              <a:t>　</a:t>
            </a:r>
            <a:r>
              <a:rPr lang="en-US" altLang="ja-JP" sz="2000" dirty="0"/>
              <a:t>AI</a:t>
            </a:r>
            <a:r>
              <a:rPr lang="ja-JP" altLang="en-US" sz="2000" dirty="0"/>
              <a:t>や</a:t>
            </a:r>
            <a:r>
              <a:rPr lang="en-US" altLang="ja-JP" sz="2000" dirty="0"/>
              <a:t>BOT</a:t>
            </a:r>
            <a:r>
              <a:rPr lang="ja-JP" altLang="en-US" sz="2000" dirty="0"/>
              <a:t>を利用した顧客向けサービスの現状と未来</a:t>
            </a:r>
            <a:endParaRPr lang="ja-JP" altLang="en-US" dirty="0"/>
          </a:p>
        </p:txBody>
      </p:sp>
      <p:pic>
        <p:nvPicPr>
          <p:cNvPr id="11" name="図 10"/>
          <p:cNvPicPr>
            <a:picLocks noChangeAspect="1"/>
          </p:cNvPicPr>
          <p:nvPr/>
        </p:nvPicPr>
        <p:blipFill rotWithShape="1">
          <a:blip r:embed="rId2"/>
          <a:srcRect l="11453"/>
          <a:stretch/>
        </p:blipFill>
        <p:spPr>
          <a:xfrm>
            <a:off x="0" y="1324001"/>
            <a:ext cx="9905999" cy="4387712"/>
          </a:xfrm>
          <a:prstGeom prst="rect">
            <a:avLst/>
          </a:prstGeom>
        </p:spPr>
      </p:pic>
    </p:spTree>
    <p:extLst>
      <p:ext uri="{BB962C8B-B14F-4D97-AF65-F5344CB8AC3E}">
        <p14:creationId xmlns:p14="http://schemas.microsoft.com/office/powerpoint/2010/main" val="1201038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．３</a:t>
            </a:r>
            <a:r>
              <a:rPr lang="ja-JP" altLang="en-US" sz="2000" dirty="0"/>
              <a:t>　</a:t>
            </a:r>
            <a:r>
              <a:rPr lang="en-US" altLang="ja-JP" sz="2000" dirty="0"/>
              <a:t>AI</a:t>
            </a:r>
            <a:r>
              <a:rPr lang="ja-JP" altLang="en-US" sz="2000" dirty="0"/>
              <a:t>や</a:t>
            </a:r>
            <a:r>
              <a:rPr lang="en-US" altLang="ja-JP" sz="2000" dirty="0"/>
              <a:t>BOT</a:t>
            </a:r>
            <a:r>
              <a:rPr lang="ja-JP" altLang="en-US" sz="2000" dirty="0"/>
              <a:t>を利用した顧客向けサービスの現状と未来</a:t>
            </a:r>
            <a:endParaRPr lang="ja-JP" altLang="en-US" dirty="0"/>
          </a:p>
        </p:txBody>
      </p:sp>
      <p:sp>
        <p:nvSpPr>
          <p:cNvPr id="4"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5" name="コンテンツ プレースホルダー 2">
            <a:extLst>
              <a:ext uri="{FF2B5EF4-FFF2-40B4-BE49-F238E27FC236}">
                <a16:creationId xmlns="" xmlns:a16="http://schemas.microsoft.com/office/drawing/2014/main" id="{53968491-7D6A-4582-A9D3-DE4EE82073DE}"/>
              </a:ext>
            </a:extLst>
          </p:cNvPr>
          <p:cNvSpPr>
            <a:spLocks noGrp="1"/>
          </p:cNvSpPr>
          <p:nvPr>
            <p:ph sz="quarter" idx="10"/>
          </p:nvPr>
        </p:nvSpPr>
        <p:spPr>
          <a:xfrm>
            <a:off x="281260" y="824683"/>
            <a:ext cx="4290740" cy="444401"/>
          </a:xfrm>
        </p:spPr>
        <p:txBody>
          <a:bodyPr>
            <a:noAutofit/>
          </a:bodyPr>
          <a:lstStyle/>
          <a:p>
            <a:r>
              <a:rPr lang="en-US" altLang="ja-JP" sz="2000" dirty="0">
                <a:solidFill>
                  <a:srgbClr val="000000"/>
                </a:solidFill>
                <a:latin typeface="+mn-lt"/>
                <a:ea typeface="+mn-ea"/>
              </a:rPr>
              <a:t>AI</a:t>
            </a:r>
            <a:r>
              <a:rPr lang="ja-JP" altLang="en-US" sz="2000" dirty="0">
                <a:solidFill>
                  <a:srgbClr val="000000"/>
                </a:solidFill>
                <a:latin typeface="+mn-lt"/>
                <a:ea typeface="+mn-ea"/>
              </a:rPr>
              <a:t>サポートがないオンライン</a:t>
            </a:r>
            <a:r>
              <a:rPr lang="ja-JP" altLang="en-US" sz="2000" dirty="0" smtClean="0">
                <a:solidFill>
                  <a:srgbClr val="000000"/>
                </a:solidFill>
                <a:latin typeface="+mn-lt"/>
                <a:ea typeface="+mn-ea"/>
              </a:rPr>
              <a:t>取引</a:t>
            </a:r>
            <a:endParaRPr kumimoji="1" lang="en-US" altLang="ja-JP" sz="2000" dirty="0">
              <a:solidFill>
                <a:srgbClr val="000000"/>
              </a:solidFill>
              <a:latin typeface="+mn-lt"/>
              <a:ea typeface="+mn-ea"/>
            </a:endParaRPr>
          </a:p>
        </p:txBody>
      </p:sp>
      <p:sp>
        <p:nvSpPr>
          <p:cNvPr id="7" name="コンテンツ プレースホルダー 2">
            <a:extLst>
              <a:ext uri="{FF2B5EF4-FFF2-40B4-BE49-F238E27FC236}">
                <a16:creationId xmlns="" xmlns:a16="http://schemas.microsoft.com/office/drawing/2014/main" id="{53968491-7D6A-4582-A9D3-DE4EE82073DE}"/>
              </a:ext>
            </a:extLst>
          </p:cNvPr>
          <p:cNvSpPr txBox="1">
            <a:spLocks/>
          </p:cNvSpPr>
          <p:nvPr/>
        </p:nvSpPr>
        <p:spPr>
          <a:xfrm>
            <a:off x="5219035" y="865241"/>
            <a:ext cx="4180677" cy="370892"/>
          </a:xfrm>
          <a:prstGeom prst="rect">
            <a:avLst/>
          </a:prstGeom>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AI</a:t>
            </a:r>
            <a:r>
              <a:rPr lang="ja-JP" altLang="en-US" dirty="0"/>
              <a:t>や</a:t>
            </a:r>
            <a:r>
              <a:rPr lang="en-US" altLang="ja-JP" dirty="0"/>
              <a:t>BOT</a:t>
            </a:r>
            <a:r>
              <a:rPr lang="ja-JP" altLang="en-US" dirty="0"/>
              <a:t>を活用したオンライン取引</a:t>
            </a:r>
          </a:p>
          <a:p>
            <a:r>
              <a:rPr lang="ja-JP" altLang="en-US" dirty="0"/>
              <a:t>　　</a:t>
            </a:r>
          </a:p>
        </p:txBody>
      </p:sp>
      <p:sp>
        <p:nvSpPr>
          <p:cNvPr id="8" name="コンテンツ プレースホルダー 2">
            <a:extLst>
              <a:ext uri="{FF2B5EF4-FFF2-40B4-BE49-F238E27FC236}">
                <a16:creationId xmlns="" xmlns:a16="http://schemas.microsoft.com/office/drawing/2014/main" id="{53968491-7D6A-4582-A9D3-DE4EE82073DE}"/>
              </a:ext>
            </a:extLst>
          </p:cNvPr>
          <p:cNvSpPr txBox="1">
            <a:spLocks/>
          </p:cNvSpPr>
          <p:nvPr/>
        </p:nvSpPr>
        <p:spPr>
          <a:xfrm>
            <a:off x="341608" y="1259873"/>
            <a:ext cx="3564259" cy="347134"/>
          </a:xfrm>
          <a:prstGeom prst="rect">
            <a:avLst/>
          </a:prstGeom>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400" dirty="0"/>
              <a:t>※</a:t>
            </a:r>
            <a:r>
              <a:rPr lang="ja-JP" altLang="en-US" sz="1400" dirty="0"/>
              <a:t>オンライン取引は、全てがセルフサービス　　</a:t>
            </a:r>
          </a:p>
        </p:txBody>
      </p:sp>
      <p:sp>
        <p:nvSpPr>
          <p:cNvPr id="9" name="コンテンツ プレースホルダー 2">
            <a:extLst>
              <a:ext uri="{FF2B5EF4-FFF2-40B4-BE49-F238E27FC236}">
                <a16:creationId xmlns="" xmlns:a16="http://schemas.microsoft.com/office/drawing/2014/main" id="{53968491-7D6A-4582-A9D3-DE4EE82073DE}"/>
              </a:ext>
            </a:extLst>
          </p:cNvPr>
          <p:cNvSpPr txBox="1">
            <a:spLocks/>
          </p:cNvSpPr>
          <p:nvPr/>
        </p:nvSpPr>
        <p:spPr>
          <a:xfrm>
            <a:off x="5321643" y="1236133"/>
            <a:ext cx="3925666" cy="347134"/>
          </a:xfrm>
          <a:prstGeom prst="rect">
            <a:avLst/>
          </a:prstGeom>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400" dirty="0"/>
              <a:t>※ AI</a:t>
            </a:r>
            <a:r>
              <a:rPr lang="ja-JP" altLang="en-US" sz="1400" dirty="0"/>
              <a:t>や</a:t>
            </a:r>
            <a:r>
              <a:rPr lang="en-US" altLang="ja-JP" sz="1400" dirty="0"/>
              <a:t>BOT</a:t>
            </a:r>
            <a:r>
              <a:rPr lang="ja-JP" altLang="en-US" sz="1400" dirty="0"/>
              <a:t>が、オンラインで一人一人をサポート</a:t>
            </a:r>
          </a:p>
        </p:txBody>
      </p:sp>
      <p:sp>
        <p:nvSpPr>
          <p:cNvPr id="10" name="雲形吹き出し 9"/>
          <p:cNvSpPr/>
          <p:nvPr/>
        </p:nvSpPr>
        <p:spPr>
          <a:xfrm>
            <a:off x="475930" y="2141583"/>
            <a:ext cx="1786467" cy="1109133"/>
          </a:xfrm>
          <a:prstGeom prst="cloudCallout">
            <a:avLst>
              <a:gd name="adj1" fmla="val 58797"/>
              <a:gd name="adj2" fmla="val 156386"/>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ニュース？</a:t>
            </a:r>
          </a:p>
        </p:txBody>
      </p:sp>
      <p:sp>
        <p:nvSpPr>
          <p:cNvPr id="12" name="雲形吹き出し 11"/>
          <p:cNvSpPr/>
          <p:nvPr/>
        </p:nvSpPr>
        <p:spPr>
          <a:xfrm>
            <a:off x="1869925" y="1762781"/>
            <a:ext cx="1786467" cy="1109133"/>
          </a:xfrm>
          <a:prstGeom prst="cloudCallout">
            <a:avLst>
              <a:gd name="adj1" fmla="val -18937"/>
              <a:gd name="adj2" fmla="val 165553"/>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株価？</a:t>
            </a:r>
          </a:p>
        </p:txBody>
      </p:sp>
      <p:sp>
        <p:nvSpPr>
          <p:cNvPr id="13" name="雲形吹き出し 12"/>
          <p:cNvSpPr/>
          <p:nvPr/>
        </p:nvSpPr>
        <p:spPr>
          <a:xfrm>
            <a:off x="2635524" y="3049445"/>
            <a:ext cx="1786467" cy="1109133"/>
          </a:xfrm>
          <a:prstGeom prst="cloudCallout">
            <a:avLst>
              <a:gd name="adj1" fmla="val -57800"/>
              <a:gd name="adj2" fmla="val 98378"/>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手続き？</a:t>
            </a:r>
          </a:p>
        </p:txBody>
      </p:sp>
      <p:sp>
        <p:nvSpPr>
          <p:cNvPr id="14" name="雲形吹き出し 13"/>
          <p:cNvSpPr/>
          <p:nvPr/>
        </p:nvSpPr>
        <p:spPr>
          <a:xfrm>
            <a:off x="192152" y="3454953"/>
            <a:ext cx="1909853" cy="1109133"/>
          </a:xfrm>
          <a:prstGeom prst="cloudCallout">
            <a:avLst>
              <a:gd name="adj1" fmla="val 43622"/>
              <a:gd name="adj2" fmla="val 87691"/>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チャート？</a:t>
            </a:r>
          </a:p>
        </p:txBody>
      </p:sp>
      <p:pic>
        <p:nvPicPr>
          <p:cNvPr id="15" name="図 14"/>
          <p:cNvPicPr>
            <a:picLocks noChangeAspect="1"/>
          </p:cNvPicPr>
          <p:nvPr/>
        </p:nvPicPr>
        <p:blipFill>
          <a:blip r:embed="rId2"/>
          <a:stretch>
            <a:fillRect/>
          </a:stretch>
        </p:blipFill>
        <p:spPr>
          <a:xfrm>
            <a:off x="2020923" y="4909600"/>
            <a:ext cx="1297497" cy="1320667"/>
          </a:xfrm>
          <a:prstGeom prst="rect">
            <a:avLst/>
          </a:prstGeom>
        </p:spPr>
      </p:pic>
      <p:pic>
        <p:nvPicPr>
          <p:cNvPr id="16" name="図 15"/>
          <p:cNvPicPr>
            <a:picLocks noChangeAspect="1"/>
          </p:cNvPicPr>
          <p:nvPr/>
        </p:nvPicPr>
        <p:blipFill>
          <a:blip r:embed="rId3"/>
          <a:stretch>
            <a:fillRect/>
          </a:stretch>
        </p:blipFill>
        <p:spPr>
          <a:xfrm>
            <a:off x="801778" y="4858232"/>
            <a:ext cx="1057275" cy="923925"/>
          </a:xfrm>
          <a:prstGeom prst="rect">
            <a:avLst/>
          </a:prstGeom>
        </p:spPr>
      </p:pic>
      <p:sp>
        <p:nvSpPr>
          <p:cNvPr id="17" name="スマイル 16"/>
          <p:cNvSpPr/>
          <p:nvPr/>
        </p:nvSpPr>
        <p:spPr>
          <a:xfrm>
            <a:off x="6622525" y="4927339"/>
            <a:ext cx="637563" cy="630270"/>
          </a:xfrm>
          <a:prstGeom prst="smileyFac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8" name="図 17"/>
          <p:cNvPicPr>
            <a:picLocks noChangeAspect="1"/>
          </p:cNvPicPr>
          <p:nvPr/>
        </p:nvPicPr>
        <p:blipFill>
          <a:blip r:embed="rId2"/>
          <a:stretch>
            <a:fillRect/>
          </a:stretch>
        </p:blipFill>
        <p:spPr>
          <a:xfrm>
            <a:off x="7412763" y="4960039"/>
            <a:ext cx="1291183" cy="1314240"/>
          </a:xfrm>
          <a:prstGeom prst="rect">
            <a:avLst/>
          </a:prstGeom>
        </p:spPr>
      </p:pic>
      <p:sp>
        <p:nvSpPr>
          <p:cNvPr id="19" name="右矢印 18"/>
          <p:cNvSpPr/>
          <p:nvPr/>
        </p:nvSpPr>
        <p:spPr>
          <a:xfrm>
            <a:off x="4328123" y="3873353"/>
            <a:ext cx="855278" cy="570451"/>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角丸四角形吹き出し 19"/>
          <p:cNvSpPr/>
          <p:nvPr/>
        </p:nvSpPr>
        <p:spPr>
          <a:xfrm>
            <a:off x="5807743" y="1721273"/>
            <a:ext cx="1535185" cy="719277"/>
          </a:xfrm>
          <a:prstGeom prst="wedgeRoundRectCallout">
            <a:avLst>
              <a:gd name="adj1" fmla="val 31079"/>
              <a:gd name="adj2" fmla="val 97226"/>
              <a:gd name="adj3" fmla="val 16667"/>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ニュースがあります</a:t>
            </a:r>
          </a:p>
        </p:txBody>
      </p:sp>
      <p:sp>
        <p:nvSpPr>
          <p:cNvPr id="21" name="角丸四角形吹き出し 20"/>
          <p:cNvSpPr/>
          <p:nvPr/>
        </p:nvSpPr>
        <p:spPr>
          <a:xfrm>
            <a:off x="8027595" y="1801900"/>
            <a:ext cx="1535185" cy="719277"/>
          </a:xfrm>
          <a:prstGeom prst="wedgeRoundRectCallout">
            <a:avLst>
              <a:gd name="adj1" fmla="val -37773"/>
              <a:gd name="adj2" fmla="val 80898"/>
              <a:gd name="adj3" fmla="val 16667"/>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現在の株価は</a:t>
            </a:r>
            <a:r>
              <a:rPr kumimoji="1" lang="en-US" altLang="ja-JP" dirty="0">
                <a:solidFill>
                  <a:schemeClr val="tx1"/>
                </a:solidFill>
              </a:rPr>
              <a:t>…</a:t>
            </a:r>
            <a:endParaRPr kumimoji="1" lang="ja-JP" altLang="en-US" dirty="0">
              <a:solidFill>
                <a:schemeClr val="tx1"/>
              </a:solidFill>
            </a:endParaRPr>
          </a:p>
        </p:txBody>
      </p:sp>
      <p:sp>
        <p:nvSpPr>
          <p:cNvPr id="22" name="角丸四角形吹き出し 21"/>
          <p:cNvSpPr/>
          <p:nvPr/>
        </p:nvSpPr>
        <p:spPr>
          <a:xfrm>
            <a:off x="5406122" y="2852640"/>
            <a:ext cx="1535185" cy="719277"/>
          </a:xfrm>
          <a:prstGeom prst="wedgeRoundRectCallout">
            <a:avLst>
              <a:gd name="adj1" fmla="val -2800"/>
              <a:gd name="adj2" fmla="val 94894"/>
              <a:gd name="adj3" fmla="val 16667"/>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株価チャートは</a:t>
            </a:r>
            <a:r>
              <a:rPr kumimoji="1" lang="en-US" altLang="ja-JP" dirty="0">
                <a:solidFill>
                  <a:schemeClr val="tx1"/>
                </a:solidFill>
              </a:rPr>
              <a:t>…</a:t>
            </a:r>
            <a:endParaRPr kumimoji="1" lang="ja-JP" altLang="en-US" dirty="0">
              <a:solidFill>
                <a:schemeClr val="tx1"/>
              </a:solidFill>
            </a:endParaRPr>
          </a:p>
        </p:txBody>
      </p:sp>
      <p:sp>
        <p:nvSpPr>
          <p:cNvPr id="23" name="角丸四角形吹き出し 22"/>
          <p:cNvSpPr/>
          <p:nvPr/>
        </p:nvSpPr>
        <p:spPr>
          <a:xfrm>
            <a:off x="7290763" y="2955718"/>
            <a:ext cx="1535185" cy="719277"/>
          </a:xfrm>
          <a:prstGeom prst="wedgeRoundRectCallout">
            <a:avLst>
              <a:gd name="adj1" fmla="val -27937"/>
              <a:gd name="adj2" fmla="val 90229"/>
              <a:gd name="adj3" fmla="val 16667"/>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手続を案内</a:t>
            </a:r>
            <a:r>
              <a:rPr kumimoji="1" lang="en-US" altLang="ja-JP" dirty="0">
                <a:solidFill>
                  <a:schemeClr val="tx1"/>
                </a:solidFill>
              </a:rPr>
              <a:t>…</a:t>
            </a:r>
            <a:endParaRPr kumimoji="1" lang="ja-JP" altLang="en-US" dirty="0">
              <a:solidFill>
                <a:schemeClr val="tx1"/>
              </a:solidFill>
            </a:endParaRPr>
          </a:p>
        </p:txBody>
      </p:sp>
      <p:sp>
        <p:nvSpPr>
          <p:cNvPr id="24" name="角丸四角形吹き出し 23"/>
          <p:cNvSpPr/>
          <p:nvPr/>
        </p:nvSpPr>
        <p:spPr>
          <a:xfrm>
            <a:off x="5947651" y="4009380"/>
            <a:ext cx="1535185" cy="719277"/>
          </a:xfrm>
          <a:prstGeom prst="wedgeRoundRectCallout">
            <a:avLst>
              <a:gd name="adj1" fmla="val -2800"/>
              <a:gd name="adj2" fmla="val 94894"/>
              <a:gd name="adj3" fmla="val 16667"/>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おすすめの投資信託は</a:t>
            </a:r>
            <a:r>
              <a:rPr kumimoji="1" lang="en-US" altLang="ja-JP" dirty="0">
                <a:solidFill>
                  <a:schemeClr val="tx1"/>
                </a:solidFill>
              </a:rPr>
              <a:t>…</a:t>
            </a:r>
            <a:endParaRPr kumimoji="1" lang="ja-JP" altLang="en-US" dirty="0">
              <a:solidFill>
                <a:schemeClr val="tx1"/>
              </a:solidFill>
            </a:endParaRPr>
          </a:p>
        </p:txBody>
      </p:sp>
      <p:sp>
        <p:nvSpPr>
          <p:cNvPr id="25" name="角丸四角形吹き出し 24"/>
          <p:cNvSpPr/>
          <p:nvPr/>
        </p:nvSpPr>
        <p:spPr>
          <a:xfrm>
            <a:off x="8218924" y="3765433"/>
            <a:ext cx="1535185" cy="719277"/>
          </a:xfrm>
          <a:prstGeom prst="wedgeRoundRectCallout">
            <a:avLst>
              <a:gd name="adj1" fmla="val -18647"/>
              <a:gd name="adj2" fmla="val 90229"/>
              <a:gd name="adj3" fmla="val 16667"/>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ポートフォリオを診断</a:t>
            </a:r>
            <a:r>
              <a:rPr kumimoji="1" lang="en-US" altLang="ja-JP"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3221440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．３</a:t>
            </a:r>
            <a:r>
              <a:rPr lang="ja-JP" altLang="en-US" sz="2000" dirty="0"/>
              <a:t>　</a:t>
            </a:r>
            <a:r>
              <a:rPr lang="en-US" altLang="ja-JP" sz="2000" dirty="0"/>
              <a:t>AI</a:t>
            </a:r>
            <a:r>
              <a:rPr lang="ja-JP" altLang="en-US" sz="2000" dirty="0"/>
              <a:t>や</a:t>
            </a:r>
            <a:r>
              <a:rPr lang="en-US" altLang="ja-JP" sz="2000" dirty="0"/>
              <a:t>BOT</a:t>
            </a:r>
            <a:r>
              <a:rPr lang="ja-JP" altLang="en-US" sz="2000" dirty="0"/>
              <a:t>を利用した顧客向けサービスの現状と未来</a:t>
            </a:r>
            <a:endParaRPr lang="ja-JP" altLang="en-US" dirty="0"/>
          </a:p>
        </p:txBody>
      </p:sp>
      <p:sp>
        <p:nvSpPr>
          <p:cNvPr id="4"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26" name="Rectangle 8"/>
          <p:cNvSpPr>
            <a:spLocks noChangeArrowheads="1"/>
          </p:cNvSpPr>
          <p:nvPr/>
        </p:nvSpPr>
        <p:spPr bwMode="auto">
          <a:xfrm>
            <a:off x="315538" y="689000"/>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pic>
        <p:nvPicPr>
          <p:cNvPr id="27" name="図 26"/>
          <p:cNvPicPr>
            <a:picLocks noChangeAspect="1"/>
          </p:cNvPicPr>
          <p:nvPr/>
        </p:nvPicPr>
        <p:blipFill>
          <a:blip r:embed="rId2"/>
          <a:stretch>
            <a:fillRect/>
          </a:stretch>
        </p:blipFill>
        <p:spPr>
          <a:xfrm>
            <a:off x="3318124" y="756433"/>
            <a:ext cx="5685834" cy="5644202"/>
          </a:xfrm>
          <a:prstGeom prst="rect">
            <a:avLst/>
          </a:prstGeom>
        </p:spPr>
      </p:pic>
      <p:sp>
        <p:nvSpPr>
          <p:cNvPr id="28" name="V 字形矢印 27"/>
          <p:cNvSpPr/>
          <p:nvPr/>
        </p:nvSpPr>
        <p:spPr>
          <a:xfrm>
            <a:off x="747222" y="2105637"/>
            <a:ext cx="2340529" cy="1828800"/>
          </a:xfrm>
          <a:prstGeom prst="notchedRigh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実例：</a:t>
            </a:r>
          </a:p>
        </p:txBody>
      </p:sp>
      <p:sp>
        <p:nvSpPr>
          <p:cNvPr id="29" name="正方形/長方形 28"/>
          <p:cNvSpPr/>
          <p:nvPr/>
        </p:nvSpPr>
        <p:spPr>
          <a:xfrm>
            <a:off x="3164542" y="2185332"/>
            <a:ext cx="3078760" cy="1669409"/>
          </a:xfrm>
          <a:prstGeom prst="rect">
            <a:avLst/>
          </a:prstGeom>
          <a:noFill/>
          <a:ln w="571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90838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．３</a:t>
            </a:r>
            <a:r>
              <a:rPr lang="ja-JP" altLang="en-US" sz="2000" dirty="0"/>
              <a:t>　</a:t>
            </a:r>
            <a:r>
              <a:rPr lang="en-US" altLang="ja-JP" sz="2000" dirty="0"/>
              <a:t>AI</a:t>
            </a:r>
            <a:r>
              <a:rPr lang="ja-JP" altLang="en-US" sz="2000" dirty="0"/>
              <a:t>や</a:t>
            </a:r>
            <a:r>
              <a:rPr lang="en-US" altLang="ja-JP" sz="2000" dirty="0"/>
              <a:t>BOT</a:t>
            </a:r>
            <a:r>
              <a:rPr lang="ja-JP" altLang="en-US" sz="2000" dirty="0"/>
              <a:t>を利用した顧客向けサービスの現状と未来</a:t>
            </a:r>
            <a:endParaRPr lang="ja-JP" altLang="en-US" dirty="0"/>
          </a:p>
        </p:txBody>
      </p:sp>
      <p:pic>
        <p:nvPicPr>
          <p:cNvPr id="8" name="図 7"/>
          <p:cNvPicPr>
            <a:picLocks noChangeAspect="1"/>
          </p:cNvPicPr>
          <p:nvPr/>
        </p:nvPicPr>
        <p:blipFill>
          <a:blip r:embed="rId2"/>
          <a:stretch>
            <a:fillRect/>
          </a:stretch>
        </p:blipFill>
        <p:spPr>
          <a:xfrm>
            <a:off x="4207333" y="781279"/>
            <a:ext cx="3908638" cy="5517732"/>
          </a:xfrm>
          <a:prstGeom prst="rect">
            <a:avLst/>
          </a:prstGeom>
        </p:spPr>
      </p:pic>
      <p:sp>
        <p:nvSpPr>
          <p:cNvPr id="9" name="V 字形矢印 8"/>
          <p:cNvSpPr/>
          <p:nvPr/>
        </p:nvSpPr>
        <p:spPr>
          <a:xfrm>
            <a:off x="1057615" y="2273416"/>
            <a:ext cx="2340529" cy="1828800"/>
          </a:xfrm>
          <a:prstGeom prst="notchedRigh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実例：</a:t>
            </a:r>
          </a:p>
        </p:txBody>
      </p:sp>
      <p:sp>
        <p:nvSpPr>
          <p:cNvPr id="10" name="正方形/長方形 9"/>
          <p:cNvSpPr/>
          <p:nvPr/>
        </p:nvSpPr>
        <p:spPr>
          <a:xfrm>
            <a:off x="4731391" y="2273416"/>
            <a:ext cx="2676088" cy="1702966"/>
          </a:xfrm>
          <a:prstGeom prst="rect">
            <a:avLst/>
          </a:prstGeom>
          <a:noFill/>
          <a:ln w="571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35604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400" dirty="0" smtClean="0"/>
              <a:t>目次</a:t>
            </a:r>
            <a:endParaRPr lang="ja-JP" altLang="en-US" sz="2400" dirty="0"/>
          </a:p>
        </p:txBody>
      </p:sp>
      <p:sp>
        <p:nvSpPr>
          <p:cNvPr id="5" name="コンテンツ プレースホルダー 2"/>
          <p:cNvSpPr>
            <a:spLocks noGrp="1"/>
          </p:cNvSpPr>
          <p:nvPr>
            <p:ph sz="quarter" idx="10"/>
          </p:nvPr>
        </p:nvSpPr>
        <p:spPr>
          <a:xfrm>
            <a:off x="666209" y="787420"/>
            <a:ext cx="8824756" cy="5560702"/>
          </a:xfrm>
        </p:spPr>
        <p:txBody>
          <a:bodyPr>
            <a:normAutofit fontScale="92500" lnSpcReduction="10000"/>
          </a:bodyPr>
          <a:lstStyle/>
          <a:p>
            <a:r>
              <a:rPr kumimoji="1" lang="ja-JP" altLang="en-US" dirty="0" smtClean="0">
                <a:solidFill>
                  <a:srgbClr val="000000"/>
                </a:solidFill>
              </a:rPr>
              <a:t>１．</a:t>
            </a:r>
            <a:r>
              <a:rPr lang="ja-JP" altLang="en-US" dirty="0" smtClean="0">
                <a:solidFill>
                  <a:srgbClr val="000000"/>
                </a:solidFill>
              </a:rPr>
              <a:t>イベント報告会の概要説明  　　　　　　　　　　　　　</a:t>
            </a:r>
            <a:r>
              <a:rPr lang="en-US" altLang="ja-JP" dirty="0">
                <a:solidFill>
                  <a:srgbClr val="000000"/>
                </a:solidFill>
              </a:rPr>
              <a:t> 18:30 – 18:35</a:t>
            </a:r>
            <a:endParaRPr lang="en-US" altLang="ja-JP" dirty="0" smtClean="0">
              <a:solidFill>
                <a:srgbClr val="000000"/>
              </a:solidFill>
            </a:endParaRPr>
          </a:p>
          <a:p>
            <a:r>
              <a:rPr lang="ja-JP" altLang="en-US" dirty="0">
                <a:solidFill>
                  <a:srgbClr val="000000"/>
                </a:solidFill>
              </a:rPr>
              <a:t>　</a:t>
            </a:r>
            <a:r>
              <a:rPr lang="ja-JP" altLang="en-US" dirty="0" smtClean="0">
                <a:solidFill>
                  <a:srgbClr val="000000"/>
                </a:solidFill>
              </a:rPr>
              <a:t>　　　　　経営戦略室　上島取締役　　　　　　　　　　　</a:t>
            </a:r>
            <a:endParaRPr kumimoji="1" lang="en-US" altLang="ja-JP" dirty="0" smtClean="0">
              <a:solidFill>
                <a:srgbClr val="000000"/>
              </a:solidFill>
            </a:endParaRPr>
          </a:p>
          <a:p>
            <a:pPr>
              <a:lnSpc>
                <a:spcPct val="50000"/>
              </a:lnSpc>
            </a:pPr>
            <a:endParaRPr lang="en-US" altLang="ja-JP" dirty="0" smtClean="0">
              <a:solidFill>
                <a:srgbClr val="000000"/>
              </a:solidFill>
            </a:endParaRPr>
          </a:p>
          <a:p>
            <a:r>
              <a:rPr lang="ja-JP" altLang="en-US" dirty="0" smtClean="0">
                <a:solidFill>
                  <a:srgbClr val="000000"/>
                </a:solidFill>
              </a:rPr>
              <a:t>２．イベント全体概要のご紹介　　　　　　　　　　　　　　</a:t>
            </a:r>
            <a:r>
              <a:rPr lang="en-US" altLang="ja-JP" dirty="0">
                <a:solidFill>
                  <a:srgbClr val="000000"/>
                </a:solidFill>
              </a:rPr>
              <a:t> 18:35 – 19:00</a:t>
            </a:r>
            <a:endParaRPr lang="en-US" altLang="ja-JP" dirty="0" smtClean="0">
              <a:solidFill>
                <a:srgbClr val="000000"/>
              </a:solidFill>
            </a:endParaRPr>
          </a:p>
          <a:p>
            <a:r>
              <a:rPr lang="ja-JP" altLang="en-US" dirty="0">
                <a:solidFill>
                  <a:srgbClr val="000000"/>
                </a:solidFill>
              </a:rPr>
              <a:t>　</a:t>
            </a:r>
            <a:r>
              <a:rPr lang="ja-JP" altLang="en-US" dirty="0" smtClean="0">
                <a:solidFill>
                  <a:srgbClr val="000000"/>
                </a:solidFill>
              </a:rPr>
              <a:t>　　　　　第一開発　　　魏さん　　　　　　　　　　　　　　</a:t>
            </a:r>
            <a:endParaRPr lang="en-US" altLang="ja-JP" dirty="0" smtClean="0">
              <a:solidFill>
                <a:srgbClr val="000000"/>
              </a:solidFill>
            </a:endParaRPr>
          </a:p>
          <a:p>
            <a:pPr>
              <a:lnSpc>
                <a:spcPct val="50000"/>
              </a:lnSpc>
            </a:pPr>
            <a:endParaRPr kumimoji="1" lang="en-US" altLang="ja-JP" dirty="0" smtClean="0">
              <a:solidFill>
                <a:srgbClr val="000000"/>
              </a:solidFill>
            </a:endParaRPr>
          </a:p>
          <a:p>
            <a:r>
              <a:rPr kumimoji="1" lang="ja-JP" altLang="en-US" dirty="0" smtClean="0">
                <a:solidFill>
                  <a:srgbClr val="000000"/>
                </a:solidFill>
              </a:rPr>
              <a:t>３．</a:t>
            </a:r>
            <a:r>
              <a:rPr lang="ja-JP" altLang="en-US" dirty="0" smtClean="0">
                <a:solidFill>
                  <a:srgbClr val="000000"/>
                </a:solidFill>
              </a:rPr>
              <a:t>イベント内容説明（１）　　　　　　　　　　　　　　　　　　</a:t>
            </a:r>
            <a:r>
              <a:rPr lang="en-US" altLang="ja-JP" dirty="0" smtClean="0">
                <a:solidFill>
                  <a:srgbClr val="000000"/>
                </a:solidFill>
              </a:rPr>
              <a:t>19:00 </a:t>
            </a:r>
            <a:r>
              <a:rPr lang="en-US" altLang="ja-JP" dirty="0">
                <a:solidFill>
                  <a:srgbClr val="000000"/>
                </a:solidFill>
              </a:rPr>
              <a:t>– 19:25</a:t>
            </a:r>
            <a:endParaRPr kumimoji="1" lang="en-US" altLang="ja-JP" dirty="0" smtClean="0">
              <a:solidFill>
                <a:srgbClr val="000000"/>
              </a:solidFill>
            </a:endParaRPr>
          </a:p>
          <a:p>
            <a:r>
              <a:rPr lang="ja-JP" altLang="en-US" dirty="0" smtClean="0">
                <a:solidFill>
                  <a:srgbClr val="000000"/>
                </a:solidFill>
              </a:rPr>
              <a:t>　　　　　　第四開発　　　ホウさん　　　　　　　　　　　　　</a:t>
            </a:r>
            <a:endParaRPr lang="en-US" altLang="ja-JP" dirty="0" smtClean="0">
              <a:solidFill>
                <a:srgbClr val="000000"/>
              </a:solidFill>
            </a:endParaRPr>
          </a:p>
          <a:p>
            <a:pPr>
              <a:lnSpc>
                <a:spcPct val="50000"/>
              </a:lnSpc>
            </a:pPr>
            <a:endParaRPr lang="en-US" altLang="ja-JP" dirty="0" smtClean="0">
              <a:solidFill>
                <a:srgbClr val="000000"/>
              </a:solidFill>
            </a:endParaRPr>
          </a:p>
          <a:p>
            <a:r>
              <a:rPr lang="ja-JP" altLang="en-US" dirty="0" smtClean="0">
                <a:solidFill>
                  <a:srgbClr val="000000"/>
                </a:solidFill>
              </a:rPr>
              <a:t>４</a:t>
            </a:r>
            <a:r>
              <a:rPr lang="ja-JP" altLang="en-US" dirty="0">
                <a:solidFill>
                  <a:srgbClr val="000000"/>
                </a:solidFill>
              </a:rPr>
              <a:t>．イベント内容説明</a:t>
            </a:r>
            <a:r>
              <a:rPr lang="ja-JP" altLang="en-US" dirty="0" smtClean="0">
                <a:solidFill>
                  <a:srgbClr val="000000"/>
                </a:solidFill>
              </a:rPr>
              <a:t>（２）　　　　　　　　　　　　　　　　　　</a:t>
            </a:r>
            <a:r>
              <a:rPr lang="en-US" altLang="ja-JP" dirty="0">
                <a:solidFill>
                  <a:srgbClr val="000000"/>
                </a:solidFill>
              </a:rPr>
              <a:t> 19:25 – 19:50</a:t>
            </a:r>
          </a:p>
          <a:p>
            <a:r>
              <a:rPr lang="ja-JP" altLang="en-US" dirty="0">
                <a:solidFill>
                  <a:srgbClr val="000000"/>
                </a:solidFill>
              </a:rPr>
              <a:t>　　　　</a:t>
            </a:r>
            <a:r>
              <a:rPr lang="ja-JP" altLang="en-US" dirty="0" smtClean="0">
                <a:solidFill>
                  <a:srgbClr val="000000"/>
                </a:solidFill>
              </a:rPr>
              <a:t>　　第四</a:t>
            </a:r>
            <a:r>
              <a:rPr lang="ja-JP" altLang="en-US" dirty="0">
                <a:solidFill>
                  <a:srgbClr val="000000"/>
                </a:solidFill>
              </a:rPr>
              <a:t>開発　　　王</a:t>
            </a:r>
            <a:r>
              <a:rPr lang="ja-JP" altLang="en-US" dirty="0" smtClean="0">
                <a:solidFill>
                  <a:srgbClr val="000000"/>
                </a:solidFill>
              </a:rPr>
              <a:t>さん　</a:t>
            </a:r>
            <a:r>
              <a:rPr lang="ja-JP" altLang="en-US" dirty="0">
                <a:solidFill>
                  <a:srgbClr val="000000"/>
                </a:solidFill>
              </a:rPr>
              <a:t>　　　</a:t>
            </a:r>
            <a:r>
              <a:rPr lang="ja-JP" altLang="en-US" dirty="0" smtClean="0">
                <a:solidFill>
                  <a:srgbClr val="000000"/>
                </a:solidFill>
              </a:rPr>
              <a:t>　　　　　　　　　　</a:t>
            </a:r>
            <a:endParaRPr lang="en-US" altLang="ja-JP" dirty="0">
              <a:solidFill>
                <a:srgbClr val="000000"/>
              </a:solidFill>
            </a:endParaRPr>
          </a:p>
          <a:p>
            <a:pPr>
              <a:lnSpc>
                <a:spcPct val="50000"/>
              </a:lnSpc>
            </a:pPr>
            <a:endParaRPr lang="en-US" altLang="ja-JP" dirty="0" smtClean="0">
              <a:solidFill>
                <a:srgbClr val="000000"/>
              </a:solidFill>
            </a:endParaRPr>
          </a:p>
          <a:p>
            <a:r>
              <a:rPr lang="ja-JP" altLang="en-US" dirty="0" smtClean="0">
                <a:solidFill>
                  <a:srgbClr val="000000"/>
                </a:solidFill>
              </a:rPr>
              <a:t>５</a:t>
            </a:r>
            <a:r>
              <a:rPr lang="ja-JP" altLang="en-US" dirty="0">
                <a:solidFill>
                  <a:srgbClr val="000000"/>
                </a:solidFill>
              </a:rPr>
              <a:t>．イベント内容説明</a:t>
            </a:r>
            <a:r>
              <a:rPr lang="ja-JP" altLang="en-US" dirty="0" smtClean="0">
                <a:solidFill>
                  <a:srgbClr val="000000"/>
                </a:solidFill>
              </a:rPr>
              <a:t>（３）　　　　　　　　　　　　　　　　　　</a:t>
            </a:r>
            <a:r>
              <a:rPr lang="en-US" altLang="ja-JP" dirty="0">
                <a:solidFill>
                  <a:srgbClr val="000000"/>
                </a:solidFill>
              </a:rPr>
              <a:t> 19:50 – 20:00</a:t>
            </a:r>
          </a:p>
          <a:p>
            <a:r>
              <a:rPr lang="ja-JP" altLang="en-US" dirty="0">
                <a:solidFill>
                  <a:srgbClr val="000000"/>
                </a:solidFill>
              </a:rPr>
              <a:t>　　　　</a:t>
            </a:r>
            <a:r>
              <a:rPr lang="ja-JP" altLang="en-US" dirty="0" smtClean="0">
                <a:solidFill>
                  <a:srgbClr val="000000"/>
                </a:solidFill>
              </a:rPr>
              <a:t>　　第四</a:t>
            </a:r>
            <a:r>
              <a:rPr lang="ja-JP" altLang="en-US" dirty="0">
                <a:solidFill>
                  <a:srgbClr val="000000"/>
                </a:solidFill>
              </a:rPr>
              <a:t>開発　　　易</a:t>
            </a:r>
            <a:r>
              <a:rPr lang="ja-JP" altLang="en-US" dirty="0" smtClean="0">
                <a:solidFill>
                  <a:srgbClr val="000000"/>
                </a:solidFill>
              </a:rPr>
              <a:t>さん　</a:t>
            </a:r>
            <a:r>
              <a:rPr lang="ja-JP" altLang="en-US" dirty="0">
                <a:solidFill>
                  <a:srgbClr val="000000"/>
                </a:solidFill>
              </a:rPr>
              <a:t>　　　</a:t>
            </a:r>
            <a:r>
              <a:rPr lang="ja-JP" altLang="en-US" dirty="0" smtClean="0">
                <a:solidFill>
                  <a:srgbClr val="000000"/>
                </a:solidFill>
              </a:rPr>
              <a:t>　　　　　　　　　　</a:t>
            </a:r>
            <a:endParaRPr lang="en-US" altLang="ja-JP" dirty="0">
              <a:solidFill>
                <a:srgbClr val="000000"/>
              </a:solidFill>
            </a:endParaRPr>
          </a:p>
          <a:p>
            <a:pPr>
              <a:lnSpc>
                <a:spcPct val="50000"/>
              </a:lnSpc>
            </a:pPr>
            <a:endParaRPr lang="en-US" altLang="ja-JP" dirty="0" smtClean="0">
              <a:solidFill>
                <a:srgbClr val="000000"/>
              </a:solidFill>
            </a:endParaRPr>
          </a:p>
          <a:p>
            <a:r>
              <a:rPr lang="ja-JP" altLang="en-US" dirty="0" smtClean="0">
                <a:solidFill>
                  <a:srgbClr val="000000"/>
                </a:solidFill>
              </a:rPr>
              <a:t>６．フリーディスカッション</a:t>
            </a:r>
            <a:r>
              <a:rPr lang="ja-JP" altLang="en-US" dirty="0">
                <a:solidFill>
                  <a:srgbClr val="000000"/>
                </a:solidFill>
              </a:rPr>
              <a:t>　＆　質疑・</a:t>
            </a:r>
            <a:r>
              <a:rPr lang="ja-JP" altLang="en-US" dirty="0" smtClean="0">
                <a:solidFill>
                  <a:srgbClr val="000000"/>
                </a:solidFill>
              </a:rPr>
              <a:t>回答　　　　　　　　</a:t>
            </a:r>
            <a:r>
              <a:rPr lang="en-US" altLang="ja-JP" dirty="0">
                <a:solidFill>
                  <a:srgbClr val="000000"/>
                </a:solidFill>
              </a:rPr>
              <a:t> 20:00 – 20:30</a:t>
            </a:r>
            <a:endParaRPr lang="en-US" altLang="ja-JP" dirty="0" smtClean="0">
              <a:solidFill>
                <a:srgbClr val="000000"/>
              </a:solidFill>
            </a:endParaRPr>
          </a:p>
          <a:p>
            <a:r>
              <a:rPr lang="ja-JP" altLang="en-US" dirty="0">
                <a:solidFill>
                  <a:srgbClr val="000000"/>
                </a:solidFill>
              </a:rPr>
              <a:t>　</a:t>
            </a:r>
            <a:r>
              <a:rPr lang="ja-JP" altLang="en-US" dirty="0" smtClean="0">
                <a:solidFill>
                  <a:srgbClr val="000000"/>
                </a:solidFill>
              </a:rPr>
              <a:t>　　　　　参加者全員　　　　　　　　　　　　　　　　　　　　　　　　</a:t>
            </a:r>
            <a:endParaRPr lang="en-US" altLang="ja-JP" dirty="0" smtClean="0">
              <a:solidFill>
                <a:srgbClr val="000000"/>
              </a:solidFill>
            </a:endParaRPr>
          </a:p>
        </p:txBody>
      </p:sp>
    </p:spTree>
    <p:extLst>
      <p:ext uri="{BB962C8B-B14F-4D97-AF65-F5344CB8AC3E}">
        <p14:creationId xmlns:p14="http://schemas.microsoft.com/office/powerpoint/2010/main" val="1671317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dirty="0" smtClean="0"/>
              <a:t>◆　最後</a:t>
            </a:r>
            <a:endParaRPr lang="ja-JP" altLang="en-US" dirty="0"/>
          </a:p>
        </p:txBody>
      </p:sp>
      <p:sp>
        <p:nvSpPr>
          <p:cNvPr id="7" name="テキスト ボックス 10"/>
          <p:cNvSpPr txBox="1"/>
          <p:nvPr/>
        </p:nvSpPr>
        <p:spPr>
          <a:xfrm>
            <a:off x="1885784" y="3105835"/>
            <a:ext cx="6134431" cy="64633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1" lang="ja-JP" altLang="en-US" sz="3600" dirty="0" smtClean="0"/>
              <a:t>ご清聴ありがとうございました。</a:t>
            </a:r>
            <a:endParaRPr kumimoji="1" lang="ja-JP" altLang="en-US" sz="3600" dirty="0"/>
          </a:p>
        </p:txBody>
      </p:sp>
    </p:spTree>
    <p:extLst>
      <p:ext uri="{BB962C8B-B14F-4D97-AF65-F5344CB8AC3E}">
        <p14:creationId xmlns:p14="http://schemas.microsoft.com/office/powerpoint/2010/main" val="41391959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315266" y="2061238"/>
            <a:ext cx="7491659" cy="662074"/>
          </a:xfrm>
          <a:prstGeom prst="rect">
            <a:avLst/>
          </a:prstGeom>
        </p:spPr>
        <p:txBody>
          <a:bodyPr anchor="ctr" anchorCtr="1">
            <a:normAutofit/>
          </a:bodyPr>
          <a:lstStyle>
            <a:lvl1pPr algn="ctr" defTabSz="484862" rtl="0" eaLnBrk="1" fontAlgn="base" hangingPunct="1">
              <a:spcBef>
                <a:spcPct val="0"/>
              </a:spcBef>
              <a:spcAft>
                <a:spcPct val="0"/>
              </a:spcAft>
              <a:defRPr kumimoji="1" sz="2400" b="0" i="0" kern="1200" spc="200" baseline="0">
                <a:solidFill>
                  <a:srgbClr val="FFFFFF"/>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3200" dirty="0"/>
              <a:t>４</a:t>
            </a:r>
            <a:r>
              <a:rPr lang="ja-JP" altLang="en-US" sz="3200" dirty="0" smtClean="0"/>
              <a:t>．イベント内容説明（２）</a:t>
            </a:r>
            <a:endParaRPr lang="ja-JP" altLang="en-US" sz="3200" dirty="0"/>
          </a:p>
        </p:txBody>
      </p:sp>
      <p:sp>
        <p:nvSpPr>
          <p:cNvPr id="4" name="タイトル 1"/>
          <p:cNvSpPr txBox="1">
            <a:spLocks/>
          </p:cNvSpPr>
          <p:nvPr/>
        </p:nvSpPr>
        <p:spPr>
          <a:xfrm>
            <a:off x="2374842" y="3363163"/>
            <a:ext cx="7491659" cy="662074"/>
          </a:xfrm>
          <a:prstGeom prst="rect">
            <a:avLst/>
          </a:prstGeom>
          <a:noFill/>
        </p:spPr>
        <p:txBody>
          <a:bodyPr vert="horz" lIns="84024" tIns="42012" rIns="84024" bIns="42012" anchor="ctr" anchorCtr="0">
            <a:normAutofit/>
          </a:bodyPr>
          <a:lstStyle>
            <a:lvl1pPr algn="l" defTabSz="457133" rtl="0" eaLnBrk="1" latinLnBrk="0" hangingPunct="1">
              <a:spcBef>
                <a:spcPct val="0"/>
              </a:spcBef>
              <a:buNone/>
              <a:defRPr kumimoji="1" lang="ja-JP" altLang="en-US" sz="2000" kern="1200" baseline="0">
                <a:solidFill>
                  <a:schemeClr val="bg1"/>
                </a:solidFill>
                <a:latin typeface="+mn-ea"/>
                <a:ea typeface="+mn-ea"/>
                <a:cs typeface="+mn-cs"/>
              </a:defRPr>
            </a:lvl1pPr>
          </a:lstStyle>
          <a:p>
            <a:r>
              <a:rPr lang="ja-JP" altLang="en-US" sz="2400" dirty="0" smtClean="0"/>
              <a:t>第四開発　　</a:t>
            </a:r>
            <a:r>
              <a:rPr lang="ja-JP" altLang="en-US" sz="2400" dirty="0"/>
              <a:t>王</a:t>
            </a:r>
            <a:r>
              <a:rPr lang="ja-JP" altLang="en-US" sz="2400" dirty="0" smtClean="0"/>
              <a:t>　鴻春</a:t>
            </a:r>
            <a:endParaRPr lang="ja-JP" altLang="en-US" sz="2400" dirty="0"/>
          </a:p>
        </p:txBody>
      </p:sp>
    </p:spTree>
    <p:extLst>
      <p:ext uri="{BB962C8B-B14F-4D97-AF65-F5344CB8AC3E}">
        <p14:creationId xmlns:p14="http://schemas.microsoft.com/office/powerpoint/2010/main" val="37195637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6" name="テキスト ボックス 5"/>
          <p:cNvSpPr txBox="1"/>
          <p:nvPr/>
        </p:nvSpPr>
        <p:spPr>
          <a:xfrm>
            <a:off x="389614" y="803082"/>
            <a:ext cx="6838122" cy="369332"/>
          </a:xfrm>
          <a:prstGeom prst="rect">
            <a:avLst/>
          </a:prstGeom>
          <a:noFill/>
        </p:spPr>
        <p:txBody>
          <a:bodyPr wrap="square" rtlCol="0">
            <a:spAutoFit/>
          </a:bodyPr>
          <a:lstStyle/>
          <a:p>
            <a:r>
              <a:rPr kumimoji="1" lang="ja-JP" altLang="en-US" dirty="0" smtClean="0"/>
              <a:t>アリペイ（</a:t>
            </a:r>
            <a:r>
              <a:rPr kumimoji="1" lang="zh-CN" altLang="en-US" dirty="0" smtClean="0"/>
              <a:t>支付宝</a:t>
            </a:r>
            <a:r>
              <a:rPr kumimoji="1" lang="ja-JP" altLang="en-US" dirty="0" smtClean="0"/>
              <a:t>）から見る中国フィンテックの現在と未来</a:t>
            </a:r>
            <a:endParaRPr kumimoji="1" lang="ja-JP" altLang="en-US" dirty="0"/>
          </a:p>
        </p:txBody>
      </p:sp>
      <p:pic>
        <p:nvPicPr>
          <p:cNvPr id="7" name="コンテンツ プレースホルダー 4"/>
          <p:cNvPicPr>
            <a:picLocks noChangeAspect="1"/>
          </p:cNvPicPr>
          <p:nvPr/>
        </p:nvPicPr>
        <p:blipFill>
          <a:blip r:embed="rId2"/>
          <a:stretch>
            <a:fillRect/>
          </a:stretch>
        </p:blipFill>
        <p:spPr>
          <a:xfrm>
            <a:off x="1369722" y="1203903"/>
            <a:ext cx="6934219" cy="251138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42" y="3761939"/>
            <a:ext cx="1832693" cy="2558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図 8"/>
          <p:cNvPicPr>
            <a:picLocks noChangeAspect="1"/>
          </p:cNvPicPr>
          <p:nvPr/>
        </p:nvPicPr>
        <p:blipFill>
          <a:blip r:embed="rId4"/>
          <a:stretch>
            <a:fillRect/>
          </a:stretch>
        </p:blipFill>
        <p:spPr>
          <a:xfrm>
            <a:off x="2636090" y="3967727"/>
            <a:ext cx="6926783" cy="2146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478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11" name="コンテンツ プレースホルダー 2"/>
          <p:cNvSpPr txBox="1">
            <a:spLocks/>
          </p:cNvSpPr>
          <p:nvPr/>
        </p:nvSpPr>
        <p:spPr>
          <a:xfrm>
            <a:off x="297366" y="814704"/>
            <a:ext cx="9337288" cy="5560702"/>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buNone/>
            </a:pPr>
            <a:r>
              <a:rPr lang="ja-JP" altLang="en-US" sz="2000" u="sng" dirty="0" smtClean="0"/>
              <a:t>■　今のアリペイは何のサービスを提供している？</a:t>
            </a:r>
            <a:endParaRPr lang="en-US" altLang="ja-JP" sz="2000" u="sng" dirty="0" smtClean="0"/>
          </a:p>
        </p:txBody>
      </p:sp>
      <p:pic>
        <p:nvPicPr>
          <p:cNvPr id="12" name="図 11"/>
          <p:cNvPicPr>
            <a:picLocks noChangeAspect="1"/>
          </p:cNvPicPr>
          <p:nvPr/>
        </p:nvPicPr>
        <p:blipFill rotWithShape="1">
          <a:blip r:embed="rId2"/>
          <a:srcRect r="18764"/>
          <a:stretch/>
        </p:blipFill>
        <p:spPr>
          <a:xfrm>
            <a:off x="1763285" y="2069312"/>
            <a:ext cx="6267533" cy="2571750"/>
          </a:xfrm>
          <a:prstGeom prst="rect">
            <a:avLst/>
          </a:prstGeom>
          <a:ln>
            <a:noFill/>
          </a:ln>
          <a:effectLst>
            <a:outerShdw blurRad="292100" dist="139700" dir="2700000" algn="tl" rotWithShape="0">
              <a:srgbClr val="333333">
                <a:alpha val="65000"/>
              </a:srgbClr>
            </a:outerShdw>
          </a:effectLst>
        </p:spPr>
      </p:pic>
      <p:sp>
        <p:nvSpPr>
          <p:cNvPr id="13" name="テキスト ボックス 12"/>
          <p:cNvSpPr txBox="1"/>
          <p:nvPr/>
        </p:nvSpPr>
        <p:spPr>
          <a:xfrm>
            <a:off x="4142630" y="5308179"/>
            <a:ext cx="5222615" cy="400110"/>
          </a:xfrm>
          <a:prstGeom prst="rect">
            <a:avLst/>
          </a:prstGeom>
          <a:noFill/>
        </p:spPr>
        <p:txBody>
          <a:bodyPr wrap="square" rtlCol="0">
            <a:spAutoFit/>
          </a:bodyPr>
          <a:lstStyle/>
          <a:p>
            <a:r>
              <a:rPr kumimoji="1" lang="ja-JP" altLang="en-US" sz="2000" u="sng" dirty="0" smtClean="0"/>
              <a:t>この一連のサービスの起点は「決済サービス」</a:t>
            </a:r>
            <a:endParaRPr kumimoji="1" lang="ja-JP" altLang="en-US" sz="2000" u="sng" dirty="0"/>
          </a:p>
        </p:txBody>
      </p:sp>
      <p:sp>
        <p:nvSpPr>
          <p:cNvPr id="14" name="正方形/長方形 13"/>
          <p:cNvSpPr/>
          <p:nvPr/>
        </p:nvSpPr>
        <p:spPr>
          <a:xfrm>
            <a:off x="1803042" y="2184358"/>
            <a:ext cx="1130990" cy="2130949"/>
          </a:xfrm>
          <a:prstGeom prst="rect">
            <a:avLst/>
          </a:prstGeom>
          <a:noFill/>
          <a:ln w="28575">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
        <p:nvSpPr>
          <p:cNvPr id="15" name="ストライプ矢印 14"/>
          <p:cNvSpPr/>
          <p:nvPr/>
        </p:nvSpPr>
        <p:spPr>
          <a:xfrm>
            <a:off x="1803042" y="1321641"/>
            <a:ext cx="6064774" cy="715617"/>
          </a:xfrm>
          <a:prstGeom prst="striped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solidFill>
                  <a:schemeClr val="tx1"/>
                </a:solidFill>
              </a:rPr>
              <a:t>決済サービス利用→データの蓄積→新サービス</a:t>
            </a:r>
          </a:p>
        </p:txBody>
      </p:sp>
    </p:spTree>
    <p:extLst>
      <p:ext uri="{BB962C8B-B14F-4D97-AF65-F5344CB8AC3E}">
        <p14:creationId xmlns:p14="http://schemas.microsoft.com/office/powerpoint/2010/main" val="25042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10" name="コンテンツ プレースホルダー 2"/>
          <p:cNvSpPr txBox="1">
            <a:spLocks/>
          </p:cNvSpPr>
          <p:nvPr/>
        </p:nvSpPr>
        <p:spPr>
          <a:xfrm>
            <a:off x="297366" y="858742"/>
            <a:ext cx="9337288" cy="5242654"/>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buNone/>
            </a:pPr>
            <a:r>
              <a:rPr lang="ja-JP" altLang="en-US" sz="2000" u="sng" dirty="0" smtClean="0"/>
              <a:t>■　なぜアリペイが誕生できるか？</a:t>
            </a:r>
            <a:endParaRPr lang="en-US" altLang="ja-JP" sz="2000" u="sng" dirty="0" smtClean="0"/>
          </a:p>
          <a:p>
            <a:endParaRPr lang="en-US" altLang="ja-JP" sz="2000" dirty="0" smtClean="0"/>
          </a:p>
          <a:p>
            <a:r>
              <a:rPr lang="ja-JP" altLang="en-US" sz="2000" dirty="0" smtClean="0"/>
              <a:t>　アリペイが誕生する前、中国の金融セクターは長い間国有銀行が支配されて、サービス面はいろんな問題があります。</a:t>
            </a:r>
            <a:endParaRPr lang="en-US" altLang="ja-JP" sz="2000" dirty="0" smtClean="0"/>
          </a:p>
          <a:p>
            <a:endParaRPr lang="en-US" altLang="ja-JP" sz="2000" dirty="0" smtClean="0"/>
          </a:p>
          <a:p>
            <a:r>
              <a:rPr lang="ja-JP" altLang="en-US" sz="2000" dirty="0" smtClean="0"/>
              <a:t>　口座保有率は日本と同じだが、人あたり利用可能の銀行支店数はすくない（</a:t>
            </a:r>
            <a:r>
              <a:rPr lang="en-US" altLang="ja-JP" sz="2000" dirty="0" smtClean="0"/>
              <a:t>1/4</a:t>
            </a:r>
            <a:r>
              <a:rPr lang="ja-JP" altLang="en-US" sz="2000" dirty="0" smtClean="0"/>
              <a:t>未満）、</a:t>
            </a:r>
            <a:r>
              <a:rPr lang="en-US" altLang="ja-JP" sz="2000" dirty="0" smtClean="0"/>
              <a:t>24</a:t>
            </a:r>
            <a:r>
              <a:rPr lang="ja-JP" altLang="en-US" sz="2000" dirty="0" smtClean="0"/>
              <a:t>時間利用できる</a:t>
            </a:r>
            <a:r>
              <a:rPr lang="en-US" altLang="ja-JP" sz="2000" dirty="0" smtClean="0"/>
              <a:t>ATM</a:t>
            </a:r>
            <a:r>
              <a:rPr lang="ja-JP" altLang="en-US" sz="2000" dirty="0" smtClean="0"/>
              <a:t>が少ない</a:t>
            </a:r>
            <a:endParaRPr lang="en-US" altLang="ja-JP" sz="2000" dirty="0" smtClean="0"/>
          </a:p>
          <a:p>
            <a:endParaRPr lang="en-US" altLang="ja-JP" sz="2000" dirty="0" smtClean="0"/>
          </a:p>
          <a:p>
            <a:r>
              <a:rPr lang="ja-JP" altLang="en-US" sz="2000" dirty="0" smtClean="0"/>
              <a:t>　クレジットカードの保有率が低く、ネットショッピングには不便</a:t>
            </a:r>
            <a:endParaRPr lang="en-US" altLang="ja-JP" sz="2000" dirty="0" smtClean="0"/>
          </a:p>
          <a:p>
            <a:endParaRPr lang="en-US" altLang="ja-JP" sz="2000" dirty="0" smtClean="0"/>
          </a:p>
          <a:p>
            <a:r>
              <a:rPr lang="ja-JP" altLang="en-US" sz="2000" dirty="0" smtClean="0"/>
              <a:t>　</a:t>
            </a:r>
            <a:r>
              <a:rPr lang="en-US" altLang="ja-JP" sz="2000" dirty="0" smtClean="0"/>
              <a:t>C2C</a:t>
            </a:r>
            <a:r>
              <a:rPr lang="ja-JP" altLang="en-US" sz="2000" dirty="0" smtClean="0"/>
              <a:t>の場合、先払にしても、後払にしても信用問題が解決できず</a:t>
            </a:r>
            <a:endParaRPr lang="en-US" altLang="ja-JP" sz="2000" dirty="0" smtClean="0"/>
          </a:p>
          <a:p>
            <a:endParaRPr lang="en-US" altLang="ja-JP" sz="2000" dirty="0" smtClean="0"/>
          </a:p>
          <a:p>
            <a:r>
              <a:rPr lang="ja-JP" altLang="en-US" sz="2000" dirty="0" smtClean="0"/>
              <a:t>　現金取引の偽札問題</a:t>
            </a:r>
            <a:endParaRPr lang="ja-JP" altLang="en-US" sz="2000" dirty="0"/>
          </a:p>
        </p:txBody>
      </p:sp>
    </p:spTree>
    <p:extLst>
      <p:ext uri="{BB962C8B-B14F-4D97-AF65-F5344CB8AC3E}">
        <p14:creationId xmlns:p14="http://schemas.microsoft.com/office/powerpoint/2010/main" val="263289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1000"/>
                                        <p:tgtEl>
                                          <p:spTgt spid="10">
                                            <p:txEl>
                                              <p:pRg st="4" end="4"/>
                                            </p:txEl>
                                          </p:spTgt>
                                        </p:tgtEl>
                                      </p:cBhvr>
                                    </p:animEffect>
                                    <p:anim calcmode="lin" valueType="num">
                                      <p:cBhvr>
                                        <p:cTn id="1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fade">
                                      <p:cBhvr>
                                        <p:cTn id="17" dur="1000"/>
                                        <p:tgtEl>
                                          <p:spTgt spid="10">
                                            <p:txEl>
                                              <p:pRg st="6" end="6"/>
                                            </p:txEl>
                                          </p:spTgt>
                                        </p:tgtEl>
                                      </p:cBhvr>
                                    </p:animEffect>
                                    <p:anim calcmode="lin" valueType="num">
                                      <p:cBhvr>
                                        <p:cTn id="18"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8" end="8"/>
                                            </p:txEl>
                                          </p:spTgt>
                                        </p:tgtEl>
                                        <p:attrNameLst>
                                          <p:attrName>style.visibility</p:attrName>
                                        </p:attrNameLst>
                                      </p:cBhvr>
                                      <p:to>
                                        <p:strVal val="visible"/>
                                      </p:to>
                                    </p:set>
                                    <p:animEffect transition="in" filter="fade">
                                      <p:cBhvr>
                                        <p:cTn id="22" dur="1000"/>
                                        <p:tgtEl>
                                          <p:spTgt spid="10">
                                            <p:txEl>
                                              <p:pRg st="8" end="8"/>
                                            </p:txEl>
                                          </p:spTgt>
                                        </p:tgtEl>
                                      </p:cBhvr>
                                    </p:animEffect>
                                    <p:anim calcmode="lin" valueType="num">
                                      <p:cBhvr>
                                        <p:cTn id="23"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animEffect transition="in" filter="fade">
                                      <p:cBhvr>
                                        <p:cTn id="27" dur="1000"/>
                                        <p:tgtEl>
                                          <p:spTgt spid="10">
                                            <p:txEl>
                                              <p:pRg st="10" end="10"/>
                                            </p:txEl>
                                          </p:spTgt>
                                        </p:tgtEl>
                                      </p:cBhvr>
                                    </p:animEffect>
                                    <p:anim calcmode="lin" valueType="num">
                                      <p:cBhvr>
                                        <p:cTn id="28"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4" name="コンテンツ プレースホルダー 2"/>
          <p:cNvSpPr txBox="1">
            <a:spLocks/>
          </p:cNvSpPr>
          <p:nvPr/>
        </p:nvSpPr>
        <p:spPr>
          <a:xfrm>
            <a:off x="297366" y="944176"/>
            <a:ext cx="9337288" cy="5424256"/>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endParaRPr lang="en-US" altLang="ja-JP" smtClean="0"/>
          </a:p>
          <a:p>
            <a:endParaRPr lang="en-US" altLang="ja-JP" dirty="0" smtClean="0"/>
          </a:p>
        </p:txBody>
      </p:sp>
      <p:pic>
        <p:nvPicPr>
          <p:cNvPr id="5" name="図 4"/>
          <p:cNvPicPr>
            <a:picLocks noChangeAspect="1"/>
          </p:cNvPicPr>
          <p:nvPr/>
        </p:nvPicPr>
        <p:blipFill>
          <a:blip r:embed="rId2"/>
          <a:stretch>
            <a:fillRect/>
          </a:stretch>
        </p:blipFill>
        <p:spPr>
          <a:xfrm>
            <a:off x="678250" y="1439987"/>
            <a:ext cx="4346969" cy="4607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テキスト ボックス 5"/>
          <p:cNvSpPr txBox="1"/>
          <p:nvPr/>
        </p:nvSpPr>
        <p:spPr>
          <a:xfrm>
            <a:off x="57808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アリペイのエスクロー（第三者預託）サービスの仕組み</a:t>
            </a:r>
          </a:p>
        </p:txBody>
      </p:sp>
      <p:grpSp>
        <p:nvGrpSpPr>
          <p:cNvPr id="7" name="グループ化 6"/>
          <p:cNvGrpSpPr/>
          <p:nvPr/>
        </p:nvGrpSpPr>
        <p:grpSpPr>
          <a:xfrm>
            <a:off x="5957863" y="1357787"/>
            <a:ext cx="3093926" cy="4767914"/>
            <a:chOff x="6291818" y="1178336"/>
            <a:chExt cx="3093926" cy="4887850"/>
          </a:xfrm>
        </p:grpSpPr>
        <p:pic>
          <p:nvPicPr>
            <p:cNvPr id="8" name="図 7"/>
            <p:cNvPicPr>
              <a:picLocks noChangeAspect="1"/>
            </p:cNvPicPr>
            <p:nvPr/>
          </p:nvPicPr>
          <p:blipFill rotWithShape="1">
            <a:blip r:embed="rId3"/>
            <a:srcRect t="3759" b="11095"/>
            <a:stretch/>
          </p:blipFill>
          <p:spPr>
            <a:xfrm>
              <a:off x="6291819" y="1382868"/>
              <a:ext cx="3093925" cy="4683318"/>
            </a:xfrm>
            <a:prstGeom prst="rect">
              <a:avLst/>
            </a:prstGeom>
          </p:spPr>
        </p:pic>
        <p:pic>
          <p:nvPicPr>
            <p:cNvPr id="9" name="図 8"/>
            <p:cNvPicPr>
              <a:picLocks noChangeAspect="1"/>
            </p:cNvPicPr>
            <p:nvPr/>
          </p:nvPicPr>
          <p:blipFill rotWithShape="1">
            <a:blip r:embed="rId4"/>
            <a:srcRect b="70601"/>
            <a:stretch/>
          </p:blipFill>
          <p:spPr>
            <a:xfrm>
              <a:off x="6291818" y="1178336"/>
              <a:ext cx="3093925" cy="1617031"/>
            </a:xfrm>
            <a:prstGeom prst="rect">
              <a:avLst/>
            </a:prstGeom>
          </p:spPr>
        </p:pic>
      </p:grpSp>
    </p:spTree>
    <p:extLst>
      <p:ext uri="{BB962C8B-B14F-4D97-AF65-F5344CB8AC3E}">
        <p14:creationId xmlns:p14="http://schemas.microsoft.com/office/powerpoint/2010/main" val="36611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pic>
        <p:nvPicPr>
          <p:cNvPr id="4" name="コンテンツ プレースホルダー 4"/>
          <p:cNvPicPr>
            <a:picLocks noChangeAspect="1"/>
          </p:cNvPicPr>
          <p:nvPr/>
        </p:nvPicPr>
        <p:blipFill rotWithShape="1">
          <a:blip r:embed="rId2"/>
          <a:srcRect t="18503"/>
          <a:stretch/>
        </p:blipFill>
        <p:spPr>
          <a:xfrm>
            <a:off x="612969" y="1626041"/>
            <a:ext cx="4168958" cy="39090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テキスト ボックス 4"/>
          <p:cNvSpPr txBox="1"/>
          <p:nvPr/>
        </p:nvSpPr>
        <p:spPr>
          <a:xfrm>
            <a:off x="4976680" y="1586285"/>
            <a:ext cx="4555525" cy="2308324"/>
          </a:xfrm>
          <a:prstGeom prst="rect">
            <a:avLst/>
          </a:prstGeom>
          <a:noFill/>
        </p:spPr>
        <p:txBody>
          <a:bodyPr wrap="square" rtlCol="0">
            <a:spAutoFit/>
          </a:bodyPr>
          <a:lstStyle/>
          <a:p>
            <a:endParaRPr kumimoji="1" lang="en-US" altLang="ja-JP" dirty="0"/>
          </a:p>
          <a:p>
            <a:r>
              <a:rPr kumimoji="1" lang="ja-JP" altLang="en-US" dirty="0" smtClean="0"/>
              <a:t>→</a:t>
            </a:r>
            <a:r>
              <a:rPr kumimoji="1" lang="en-US" altLang="ja-JP" dirty="0" smtClean="0"/>
              <a:t>3G</a:t>
            </a:r>
            <a:r>
              <a:rPr kumimoji="1" lang="ja-JP" altLang="en-US" dirty="0" err="1" smtClean="0"/>
              <a:t>、</a:t>
            </a:r>
            <a:r>
              <a:rPr kumimoji="1" lang="en-US" altLang="ja-JP" dirty="0" smtClean="0"/>
              <a:t>4G</a:t>
            </a:r>
            <a:r>
              <a:rPr kumimoji="1" lang="ja-JP" altLang="en-US" dirty="0" smtClean="0"/>
              <a:t>の普及</a:t>
            </a:r>
            <a:endParaRPr kumimoji="1" lang="en-US" altLang="ja-JP" dirty="0" smtClean="0"/>
          </a:p>
          <a:p>
            <a:endParaRPr kumimoji="1" lang="en-US" altLang="ja-JP" dirty="0"/>
          </a:p>
          <a:p>
            <a:r>
              <a:rPr kumimoji="1" lang="ja-JP" altLang="en-US" dirty="0" smtClean="0"/>
              <a:t>→格安スマホ（</a:t>
            </a:r>
            <a:r>
              <a:rPr kumimoji="1" lang="zh-CN" altLang="en-US" dirty="0" smtClean="0"/>
              <a:t>小米，</a:t>
            </a:r>
            <a:r>
              <a:rPr kumimoji="1" lang="en-US" altLang="zh-CN" dirty="0" smtClean="0"/>
              <a:t>Huawei</a:t>
            </a:r>
            <a:r>
              <a:rPr kumimoji="1" lang="ja-JP" altLang="en-US" dirty="0" smtClean="0"/>
              <a:t>）</a:t>
            </a:r>
            <a:endParaRPr kumimoji="1" lang="en-US" altLang="ja-JP" dirty="0" smtClean="0"/>
          </a:p>
          <a:p>
            <a:endParaRPr kumimoji="1" lang="en-US" altLang="ja-JP" dirty="0"/>
          </a:p>
          <a:p>
            <a:r>
              <a:rPr kumimoji="1" lang="ja-JP" altLang="en-US" dirty="0" smtClean="0"/>
              <a:t>→</a:t>
            </a:r>
            <a:r>
              <a:rPr kumimoji="1" lang="en-US" altLang="ja-JP" dirty="0" smtClean="0"/>
              <a:t>Online</a:t>
            </a:r>
            <a:r>
              <a:rPr kumimoji="1" lang="ja-JP" altLang="en-US" dirty="0" smtClean="0"/>
              <a:t>でも、</a:t>
            </a:r>
            <a:r>
              <a:rPr kumimoji="1" lang="en-US" altLang="ja-JP" dirty="0" smtClean="0"/>
              <a:t>Offline</a:t>
            </a:r>
            <a:r>
              <a:rPr kumimoji="1" lang="ja-JP" altLang="en-US" dirty="0" smtClean="0"/>
              <a:t>でも</a:t>
            </a:r>
            <a:endParaRPr kumimoji="1" lang="en-US" altLang="ja-JP" dirty="0" smtClean="0"/>
          </a:p>
          <a:p>
            <a:endParaRPr kumimoji="1" lang="en-US" altLang="ja-JP" dirty="0"/>
          </a:p>
          <a:p>
            <a:r>
              <a:rPr kumimoji="1" lang="ja-JP" altLang="en-US" smtClean="0"/>
              <a:t>→余額宝効果</a:t>
            </a:r>
            <a:endParaRPr kumimoji="1" lang="ja-JP" altLang="en-US" dirty="0"/>
          </a:p>
        </p:txBody>
      </p:sp>
      <p:sp>
        <p:nvSpPr>
          <p:cNvPr id="6" name="テキスト ボックス 5"/>
          <p:cNvSpPr txBox="1"/>
          <p:nvPr/>
        </p:nvSpPr>
        <p:spPr>
          <a:xfrm>
            <a:off x="525505" y="822960"/>
            <a:ext cx="8880888"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a:t>中国モバイル決済の取引規模</a:t>
            </a:r>
            <a:endParaRPr kumimoji="1" lang="ja-JP" altLang="en-US" dirty="0"/>
          </a:p>
        </p:txBody>
      </p:sp>
    </p:spTree>
    <p:extLst>
      <p:ext uri="{BB962C8B-B14F-4D97-AF65-F5344CB8AC3E}">
        <p14:creationId xmlns:p14="http://schemas.microsoft.com/office/powerpoint/2010/main" val="39883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4" name="コンテンツ プレースホルダー 2"/>
          <p:cNvSpPr txBox="1">
            <a:spLocks/>
          </p:cNvSpPr>
          <p:nvPr/>
        </p:nvSpPr>
        <p:spPr>
          <a:xfrm>
            <a:off x="297366" y="1286470"/>
            <a:ext cx="9337288" cy="5218407"/>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endParaRPr lang="en-US" altLang="ja-JP" dirty="0" smtClean="0"/>
          </a:p>
          <a:p>
            <a:pPr marL="0" indent="0">
              <a:buNone/>
            </a:pPr>
            <a:r>
              <a:rPr lang="ja-JP" altLang="en-US" dirty="0" smtClean="0"/>
              <a:t>■　</a:t>
            </a:r>
            <a:r>
              <a:rPr lang="en-US" altLang="ja-JP" dirty="0" smtClean="0"/>
              <a:t>2</a:t>
            </a:r>
            <a:r>
              <a:rPr lang="ja-JP" altLang="en-US" dirty="0" smtClean="0"/>
              <a:t>分間のビデオをご覧ください</a:t>
            </a:r>
            <a:endParaRPr lang="en-US" altLang="ja-JP" dirty="0"/>
          </a:p>
        </p:txBody>
      </p:sp>
      <p:sp>
        <p:nvSpPr>
          <p:cNvPr id="5" name="テキスト ボックス 4"/>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smtClean="0"/>
              <a:t>今は、庶民</a:t>
            </a:r>
            <a:r>
              <a:rPr kumimoji="1" lang="ja-JP" altLang="en-US" dirty="0"/>
              <a:t>の生活の隅々まで</a:t>
            </a:r>
            <a:r>
              <a:rPr kumimoji="1" lang="ja-JP" altLang="en-US" dirty="0" smtClean="0"/>
              <a:t>浸透</a:t>
            </a:r>
            <a:endParaRPr kumimoji="1" lang="ja-JP" altLang="en-US" dirty="0"/>
          </a:p>
        </p:txBody>
      </p:sp>
    </p:spTree>
    <p:extLst>
      <p:ext uri="{BB962C8B-B14F-4D97-AF65-F5344CB8AC3E}">
        <p14:creationId xmlns:p14="http://schemas.microsoft.com/office/powerpoint/2010/main" val="2374441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4" name="コンテンツ プレースホルダー 2"/>
          <p:cNvSpPr txBox="1">
            <a:spLocks/>
          </p:cNvSpPr>
          <p:nvPr/>
        </p:nvSpPr>
        <p:spPr>
          <a:xfrm>
            <a:off x="297366" y="944176"/>
            <a:ext cx="9337288" cy="5359520"/>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buNone/>
            </a:pPr>
            <a:r>
              <a:rPr lang="ja-JP" altLang="en-US" sz="2000" u="sng" dirty="0" smtClean="0"/>
              <a:t>■　アリペイのすごい技とアリババ</a:t>
            </a:r>
            <a:r>
              <a:rPr lang="en-US" altLang="ja-JP" sz="2000" u="sng" dirty="0" smtClean="0"/>
              <a:t>Cloud</a:t>
            </a:r>
            <a:r>
              <a:rPr lang="ja-JP" altLang="en-US" sz="2000" u="sng" dirty="0" smtClean="0"/>
              <a:t>の誕生</a:t>
            </a:r>
            <a:endParaRPr lang="en-US" altLang="ja-JP" sz="2000" u="sng" dirty="0" smtClean="0"/>
          </a:p>
        </p:txBody>
      </p:sp>
      <p:pic>
        <p:nvPicPr>
          <p:cNvPr id="5" name="図 4"/>
          <p:cNvPicPr>
            <a:picLocks noChangeAspect="1"/>
          </p:cNvPicPr>
          <p:nvPr/>
        </p:nvPicPr>
        <p:blipFill>
          <a:blip r:embed="rId2"/>
          <a:stretch>
            <a:fillRect/>
          </a:stretch>
        </p:blipFill>
        <p:spPr>
          <a:xfrm>
            <a:off x="441422" y="1590008"/>
            <a:ext cx="5533983" cy="2755631"/>
          </a:xfrm>
          <a:prstGeom prst="rect">
            <a:avLst/>
          </a:prstGeom>
        </p:spPr>
      </p:pic>
      <p:sp>
        <p:nvSpPr>
          <p:cNvPr id="6" name="テキスト ボックス 5"/>
          <p:cNvSpPr txBox="1"/>
          <p:nvPr/>
        </p:nvSpPr>
        <p:spPr>
          <a:xfrm>
            <a:off x="6237798" y="1614782"/>
            <a:ext cx="3331597" cy="3693319"/>
          </a:xfrm>
          <a:prstGeom prst="rect">
            <a:avLst/>
          </a:prstGeom>
          <a:noFill/>
        </p:spPr>
        <p:txBody>
          <a:bodyPr wrap="square" rtlCol="0">
            <a:spAutoFit/>
          </a:bodyPr>
          <a:lstStyle/>
          <a:p>
            <a:r>
              <a:rPr kumimoji="1" lang="en-US" altLang="ja-JP" dirty="0" smtClean="0"/>
              <a:t>2017</a:t>
            </a:r>
            <a:r>
              <a:rPr kumimoji="1" lang="ja-JP" altLang="en-US" dirty="0" smtClean="0"/>
              <a:t>年</a:t>
            </a:r>
            <a:endParaRPr kumimoji="1" lang="en-US" altLang="ja-JP" dirty="0" smtClean="0"/>
          </a:p>
          <a:p>
            <a:endParaRPr kumimoji="1" lang="en-US" altLang="ja-JP" dirty="0"/>
          </a:p>
          <a:p>
            <a:r>
              <a:rPr kumimoji="1" lang="ja-JP" altLang="en-US" dirty="0" smtClean="0"/>
              <a:t>売上高：</a:t>
            </a:r>
            <a:endParaRPr kumimoji="1" lang="en-US" altLang="ja-JP" dirty="0" smtClean="0"/>
          </a:p>
          <a:p>
            <a:r>
              <a:rPr kumimoji="1" lang="en-US" altLang="ja-JP" dirty="0" smtClean="0"/>
              <a:t>1682</a:t>
            </a:r>
            <a:r>
              <a:rPr kumimoji="1" lang="ja-JP" altLang="en-US" dirty="0" smtClean="0"/>
              <a:t>億元（約</a:t>
            </a:r>
            <a:r>
              <a:rPr kumimoji="1" lang="en-US" altLang="ja-JP" dirty="0" smtClean="0"/>
              <a:t>2</a:t>
            </a:r>
            <a:r>
              <a:rPr kumimoji="1" lang="ja-JP" altLang="en-US" dirty="0" smtClean="0"/>
              <a:t>兆</a:t>
            </a:r>
            <a:r>
              <a:rPr kumimoji="1" lang="en-US" altLang="ja-JP" dirty="0" smtClean="0"/>
              <a:t>8600</a:t>
            </a:r>
            <a:r>
              <a:rPr kumimoji="1" lang="ja-JP" altLang="en-US" dirty="0" smtClean="0"/>
              <a:t>億円）</a:t>
            </a:r>
            <a:endParaRPr kumimoji="1" lang="en-US" altLang="ja-JP" dirty="0" smtClean="0"/>
          </a:p>
          <a:p>
            <a:r>
              <a:rPr kumimoji="1" lang="en-US" altLang="ja-JP" dirty="0" smtClean="0"/>
              <a:t>※</a:t>
            </a:r>
            <a:r>
              <a:rPr kumimoji="1" lang="ja-JP" altLang="en-US" dirty="0" smtClean="0"/>
              <a:t>楽天年間取引高：</a:t>
            </a:r>
            <a:r>
              <a:rPr kumimoji="1" lang="en-US" altLang="ja-JP" dirty="0" smtClean="0"/>
              <a:t>3400</a:t>
            </a:r>
            <a:r>
              <a:rPr kumimoji="1" lang="ja-JP" altLang="en-US" dirty="0"/>
              <a:t>億</a:t>
            </a:r>
            <a:r>
              <a:rPr kumimoji="1" lang="ja-JP" altLang="en-US" dirty="0" smtClean="0"/>
              <a:t>円</a:t>
            </a:r>
            <a:endParaRPr kumimoji="1" lang="en-US" altLang="ja-JP" dirty="0" smtClean="0"/>
          </a:p>
          <a:p>
            <a:endParaRPr kumimoji="1" lang="en-US" altLang="ja-JP" dirty="0"/>
          </a:p>
          <a:p>
            <a:r>
              <a:rPr kumimoji="1" lang="ja-JP" altLang="en-US" dirty="0" smtClean="0"/>
              <a:t>アリペイ経由決済：</a:t>
            </a:r>
            <a:endParaRPr kumimoji="1" lang="en-US" altLang="ja-JP" dirty="0" smtClean="0"/>
          </a:p>
          <a:p>
            <a:r>
              <a:rPr kumimoji="1" lang="ja-JP" altLang="en-US" dirty="0" smtClean="0"/>
              <a:t>ピック時に毎秒</a:t>
            </a:r>
            <a:r>
              <a:rPr kumimoji="1" lang="en-US" altLang="ja-JP" dirty="0" smtClean="0"/>
              <a:t>32.5</a:t>
            </a:r>
            <a:r>
              <a:rPr kumimoji="1" lang="ja-JP" altLang="en-US" dirty="0" smtClean="0"/>
              <a:t>万件、</a:t>
            </a:r>
            <a:r>
              <a:rPr kumimoji="1" lang="en-US" altLang="ja-JP" dirty="0" smtClean="0"/>
              <a:t>DB</a:t>
            </a:r>
            <a:r>
              <a:rPr kumimoji="1" lang="ja-JP" altLang="en-US" dirty="0" smtClean="0"/>
              <a:t>処理は毎秒</a:t>
            </a:r>
            <a:r>
              <a:rPr kumimoji="1" lang="en-US" altLang="ja-JP" dirty="0" smtClean="0"/>
              <a:t>4200</a:t>
            </a:r>
            <a:r>
              <a:rPr kumimoji="1" lang="ja-JP" altLang="en-US" dirty="0" smtClean="0"/>
              <a:t>万回</a:t>
            </a:r>
            <a:endParaRPr kumimoji="1" lang="en-US" altLang="ja-JP" dirty="0" smtClean="0"/>
          </a:p>
          <a:p>
            <a:r>
              <a:rPr kumimoji="1" lang="en-US" altLang="ja-JP" dirty="0" smtClean="0"/>
              <a:t>※VISA</a:t>
            </a:r>
            <a:r>
              <a:rPr kumimoji="1" lang="ja-JP" altLang="en-US" dirty="0" smtClean="0"/>
              <a:t>経由決済毎秒</a:t>
            </a:r>
            <a:r>
              <a:rPr kumimoji="1" lang="en-US" altLang="ja-JP" dirty="0" smtClean="0"/>
              <a:t>6.5</a:t>
            </a:r>
            <a:r>
              <a:rPr kumimoji="1" lang="ja-JP" altLang="en-US" dirty="0"/>
              <a:t>万件</a:t>
            </a:r>
            <a:endParaRPr kumimoji="1" lang="en-US" altLang="ja-JP" dirty="0" smtClean="0"/>
          </a:p>
          <a:p>
            <a:endParaRPr kumimoji="1" lang="en-US" altLang="ja-JP" dirty="0"/>
          </a:p>
          <a:p>
            <a:endParaRPr kumimoji="1" lang="en-US" altLang="ja-JP" dirty="0"/>
          </a:p>
          <a:p>
            <a:endParaRPr kumimoji="1" lang="ja-JP" altLang="en-US" dirty="0"/>
          </a:p>
        </p:txBody>
      </p:sp>
      <p:sp>
        <p:nvSpPr>
          <p:cNvPr id="7" name="正方形/長方形 6"/>
          <p:cNvSpPr/>
          <p:nvPr/>
        </p:nvSpPr>
        <p:spPr>
          <a:xfrm>
            <a:off x="516835" y="4643562"/>
            <a:ext cx="5422789" cy="397503"/>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Oracle</a:t>
            </a:r>
            <a:endParaRPr kumimoji="1" lang="ja-JP" altLang="en-US" dirty="0" smtClean="0">
              <a:solidFill>
                <a:schemeClr val="tx1"/>
              </a:solidFill>
            </a:endParaRPr>
          </a:p>
        </p:txBody>
      </p:sp>
      <p:grpSp>
        <p:nvGrpSpPr>
          <p:cNvPr id="8" name="グループ化 7"/>
          <p:cNvGrpSpPr/>
          <p:nvPr/>
        </p:nvGrpSpPr>
        <p:grpSpPr>
          <a:xfrm>
            <a:off x="516835" y="4951326"/>
            <a:ext cx="5422789" cy="415430"/>
            <a:chOff x="516835" y="5321061"/>
            <a:chExt cx="5422789" cy="415430"/>
          </a:xfrm>
        </p:grpSpPr>
        <p:sp>
          <p:nvSpPr>
            <p:cNvPr id="9" name="正方形/長方形 8"/>
            <p:cNvSpPr/>
            <p:nvPr/>
          </p:nvSpPr>
          <p:spPr>
            <a:xfrm>
              <a:off x="516835" y="5338988"/>
              <a:ext cx="2130949" cy="397503"/>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solidFill>
                    <a:schemeClr val="tx1"/>
                  </a:solidFill>
                </a:rPr>
                <a:t>Ocean </a:t>
              </a:r>
              <a:r>
                <a:rPr kumimoji="1" lang="en-US" altLang="ja-JP" dirty="0" smtClean="0">
                  <a:solidFill>
                    <a:schemeClr val="tx1"/>
                  </a:solidFill>
                </a:rPr>
                <a:t>Base</a:t>
              </a:r>
              <a:endParaRPr kumimoji="1" lang="en-US" altLang="ja-JP" dirty="0">
                <a:solidFill>
                  <a:schemeClr val="tx1"/>
                </a:solidFill>
              </a:endParaRPr>
            </a:p>
          </p:txBody>
        </p:sp>
        <p:sp>
          <p:nvSpPr>
            <p:cNvPr id="10" name="正方形/長方形 9"/>
            <p:cNvSpPr/>
            <p:nvPr/>
          </p:nvSpPr>
          <p:spPr>
            <a:xfrm>
              <a:off x="3307743" y="5321061"/>
              <a:ext cx="2631881" cy="397503"/>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err="1" smtClean="0">
                  <a:solidFill>
                    <a:schemeClr val="tx1"/>
                  </a:solidFill>
                </a:rPr>
                <a:t>CloudSystem:Aliyun</a:t>
              </a:r>
              <a:endParaRPr kumimoji="1" lang="en-US" altLang="ja-JP" dirty="0">
                <a:solidFill>
                  <a:schemeClr val="tx1"/>
                </a:solidFill>
              </a:endParaRPr>
            </a:p>
          </p:txBody>
        </p:sp>
        <p:sp>
          <p:nvSpPr>
            <p:cNvPr id="11" name="テキスト ボックス 10"/>
            <p:cNvSpPr txBox="1"/>
            <p:nvPr/>
          </p:nvSpPr>
          <p:spPr>
            <a:xfrm>
              <a:off x="2775005" y="5321061"/>
              <a:ext cx="381663" cy="369332"/>
            </a:xfrm>
            <a:prstGeom prst="rect">
              <a:avLst/>
            </a:prstGeom>
            <a:noFill/>
          </p:spPr>
          <p:txBody>
            <a:bodyPr wrap="square" rtlCol="0">
              <a:spAutoFit/>
            </a:bodyPr>
            <a:lstStyle/>
            <a:p>
              <a:r>
                <a:rPr kumimoji="1" lang="ja-JP" altLang="en-US" dirty="0" smtClean="0"/>
                <a:t>＋</a:t>
              </a:r>
              <a:endParaRPr kumimoji="1" lang="ja-JP" altLang="en-US" dirty="0"/>
            </a:p>
          </p:txBody>
        </p:sp>
      </p:grpSp>
    </p:spTree>
    <p:extLst>
      <p:ext uri="{BB962C8B-B14F-4D97-AF65-F5344CB8AC3E}">
        <p14:creationId xmlns:p14="http://schemas.microsoft.com/office/powerpoint/2010/main" val="276858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7"/>
                                        </p:tgtEl>
                                        <p:attrNameLst>
                                          <p:attrName>ppt_x</p:attrName>
                                        </p:attrNameLst>
                                      </p:cBhvr>
                                      <p:tavLst>
                                        <p:tav tm="0">
                                          <p:val>
                                            <p:strVal val="ppt_x"/>
                                          </p:val>
                                        </p:tav>
                                        <p:tav tm="100000">
                                          <p:val>
                                            <p:strVal val="ppt_x"/>
                                          </p:val>
                                        </p:tav>
                                      </p:tavLst>
                                    </p:anim>
                                    <p:anim calcmode="lin" valueType="num">
                                      <p:cBhvr additive="base">
                                        <p:cTn id="14" dur="500"/>
                                        <p:tgtEl>
                                          <p:spTgt spid="7"/>
                                        </p:tgtEl>
                                        <p:attrNameLst>
                                          <p:attrName>ppt_y</p:attrName>
                                        </p:attrNameLst>
                                      </p:cBhvr>
                                      <p:tavLst>
                                        <p:tav tm="0">
                                          <p:val>
                                            <p:strVal val="ppt_y"/>
                                          </p:val>
                                        </p:tav>
                                        <p:tav tm="100000">
                                          <p:val>
                                            <p:strVal val="1+ppt_h/2"/>
                                          </p:val>
                                        </p:tav>
                                      </p:tavLst>
                                    </p:anim>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sp>
        <p:nvSpPr>
          <p:cNvPr id="4" name="コンテンツ プレースホルダー 2"/>
          <p:cNvSpPr txBox="1">
            <a:spLocks/>
          </p:cNvSpPr>
          <p:nvPr/>
        </p:nvSpPr>
        <p:spPr>
          <a:xfrm>
            <a:off x="297366" y="1286471"/>
            <a:ext cx="9337288" cy="5098146"/>
          </a:xfrm>
          <a:prstGeom prst="rect">
            <a:avLst/>
          </a:prstGeom>
        </p:spPr>
        <p:txBody>
          <a:bodyPr/>
          <a:lstStyle>
            <a:lvl1pPr marL="180141" indent="-180141" algn="l" defTabSz="484862" rtl="0" eaLnBrk="1" fontAlgn="base" hangingPunct="1">
              <a:spcBef>
                <a:spcPct val="20000"/>
              </a:spcBef>
              <a:spcAft>
                <a:spcPct val="0"/>
              </a:spcAft>
              <a:buFont typeface="Arial" pitchFamily="34" charset="0"/>
              <a:buChar char="•"/>
              <a:defRPr kumimoji="1" sz="2545" kern="1200">
                <a:solidFill>
                  <a:schemeClr val="tx1"/>
                </a:solidFill>
                <a:latin typeface="Arial"/>
                <a:ea typeface="+mn-ea"/>
                <a:cs typeface="Arial"/>
              </a:defRPr>
            </a:lvl1pPr>
            <a:lvl2pPr marL="723926" indent="-239063"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2pPr>
            <a:lvl3pPr marL="1156599" indent="-186874"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3pPr>
            <a:lvl4pPr marL="1638094" indent="-183509"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4pPr>
            <a:lvl5pPr marL="2121273" indent="-181825" algn="l" defTabSz="484862" rtl="0" eaLnBrk="1" fontAlgn="base" hangingPunct="1">
              <a:spcBef>
                <a:spcPct val="20000"/>
              </a:spcBef>
              <a:spcAft>
                <a:spcPct val="0"/>
              </a:spcAft>
              <a:buFont typeface="Arial" pitchFamily="34" charset="0"/>
              <a:buChar char="»"/>
              <a:defRPr kumimoji="1" sz="2121" kern="1200">
                <a:solidFill>
                  <a:schemeClr val="tx1"/>
                </a:solidFill>
                <a:latin typeface="Arial"/>
                <a:ea typeface="+mn-ea"/>
                <a:cs typeface="Arial"/>
              </a:defRPr>
            </a:lvl5pPr>
            <a:lvl6pPr marL="266674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6pPr>
            <a:lvl7pPr marL="3151607"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7pPr>
            <a:lvl8pPr marL="3636468"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8pPr>
            <a:lvl9pPr marL="4121332" indent="-242431" algn="l" defTabSz="484862" rtl="0" eaLnBrk="1" latinLnBrk="0" hangingPunct="1">
              <a:spcBef>
                <a:spcPct val="20000"/>
              </a:spcBef>
              <a:buFont typeface="Arial"/>
              <a:buChar char="•"/>
              <a:defRPr kumimoji="1" sz="2121" kern="1200">
                <a:solidFill>
                  <a:schemeClr val="tx1"/>
                </a:solidFill>
                <a:latin typeface="+mn-lt"/>
                <a:ea typeface="+mn-ea"/>
                <a:cs typeface="+mn-cs"/>
              </a:defRPr>
            </a:lvl9pPr>
          </a:lstStyle>
          <a:p>
            <a:pPr marL="0" indent="0">
              <a:buNone/>
            </a:pPr>
            <a:r>
              <a:rPr lang="ja-JP" altLang="en-US" dirty="0" smtClean="0"/>
              <a:t>　</a:t>
            </a:r>
            <a:endParaRPr lang="ja-JP" altLang="en-US" dirty="0"/>
          </a:p>
        </p:txBody>
      </p:sp>
      <p:sp>
        <p:nvSpPr>
          <p:cNvPr id="5" name="テキスト ボックス 4"/>
          <p:cNvSpPr txBox="1"/>
          <p:nvPr/>
        </p:nvSpPr>
        <p:spPr>
          <a:xfrm>
            <a:off x="538328" y="809004"/>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smtClean="0"/>
              <a:t>決済手段から生活のプラットフォームへ</a:t>
            </a:r>
            <a:endParaRPr kumimoji="1" lang="ja-JP" altLang="en-US" dirty="0"/>
          </a:p>
        </p:txBody>
      </p:sp>
      <p:pic>
        <p:nvPicPr>
          <p:cNvPr id="6" name="図 5"/>
          <p:cNvPicPr>
            <a:picLocks noChangeAspect="1"/>
          </p:cNvPicPr>
          <p:nvPr/>
        </p:nvPicPr>
        <p:blipFill>
          <a:blip r:embed="rId2"/>
          <a:stretch>
            <a:fillRect/>
          </a:stretch>
        </p:blipFill>
        <p:spPr>
          <a:xfrm>
            <a:off x="879825" y="1569264"/>
            <a:ext cx="3271079" cy="4581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4524292" y="1478943"/>
            <a:ext cx="4595854" cy="3970318"/>
          </a:xfrm>
          <a:prstGeom prst="rect">
            <a:avLst/>
          </a:prstGeom>
          <a:noFill/>
        </p:spPr>
        <p:txBody>
          <a:bodyPr wrap="square" rtlCol="0">
            <a:spAutoFit/>
          </a:bodyPr>
          <a:lstStyle/>
          <a:p>
            <a:r>
              <a:rPr kumimoji="1" lang="ja-JP" altLang="en-US" dirty="0" smtClean="0"/>
              <a:t>・モビリティ：</a:t>
            </a:r>
            <a:endParaRPr kumimoji="1" lang="en-US" altLang="ja-JP" dirty="0" smtClean="0"/>
          </a:p>
          <a:p>
            <a:r>
              <a:rPr kumimoji="1" lang="ja-JP" altLang="en-US" dirty="0" smtClean="0"/>
              <a:t>　滴滴</a:t>
            </a:r>
            <a:r>
              <a:rPr kumimoji="1" lang="ja-JP" altLang="en-US" dirty="0"/>
              <a:t>出行、 摩拜単車、 途歌</a:t>
            </a:r>
          </a:p>
          <a:p>
            <a:r>
              <a:rPr kumimoji="1" lang="ja-JP" altLang="en-US" dirty="0"/>
              <a:t>　</a:t>
            </a:r>
          </a:p>
          <a:p>
            <a:r>
              <a:rPr kumimoji="1" lang="ja-JP" altLang="en-US" dirty="0" smtClean="0"/>
              <a:t>・スペースシェア：</a:t>
            </a:r>
            <a:endParaRPr kumimoji="1" lang="en-US" altLang="ja-JP" dirty="0" smtClean="0"/>
          </a:p>
          <a:p>
            <a:r>
              <a:rPr kumimoji="1" lang="ja-JP" altLang="en-US" dirty="0"/>
              <a:t>　</a:t>
            </a:r>
            <a:r>
              <a:rPr kumimoji="1" lang="ja-JP" altLang="en-US" dirty="0" smtClean="0"/>
              <a:t>途家</a:t>
            </a:r>
            <a:r>
              <a:rPr kumimoji="1" lang="ja-JP" altLang="en-US" dirty="0"/>
              <a:t>、小猪短租</a:t>
            </a:r>
          </a:p>
          <a:p>
            <a:endParaRPr kumimoji="1" lang="ja-JP" altLang="en-US" dirty="0"/>
          </a:p>
          <a:p>
            <a:r>
              <a:rPr kumimoji="1" lang="ja-JP" altLang="en-US" dirty="0" smtClean="0"/>
              <a:t>・ナレッジ</a:t>
            </a:r>
            <a:r>
              <a:rPr kumimoji="1" lang="ja-JP" altLang="en-US" dirty="0"/>
              <a:t>＆</a:t>
            </a:r>
            <a:r>
              <a:rPr kumimoji="1" lang="ja-JP" altLang="en-US" dirty="0" smtClean="0"/>
              <a:t>スキルシェア：</a:t>
            </a:r>
            <a:endParaRPr kumimoji="1" lang="en-US" altLang="ja-JP" dirty="0" smtClean="0"/>
          </a:p>
          <a:p>
            <a:r>
              <a:rPr kumimoji="1" lang="ja-JP" altLang="en-US" dirty="0"/>
              <a:t>　</a:t>
            </a:r>
            <a:r>
              <a:rPr kumimoji="1" lang="ja-JP" altLang="en-US" dirty="0" smtClean="0"/>
              <a:t>愛</a:t>
            </a:r>
            <a:r>
              <a:rPr kumimoji="1" lang="ja-JP" altLang="en-US" dirty="0"/>
              <a:t>大厨、知乎</a:t>
            </a:r>
          </a:p>
          <a:p>
            <a:endParaRPr kumimoji="1" lang="ja-JP" altLang="en-US" dirty="0"/>
          </a:p>
          <a:p>
            <a:r>
              <a:rPr kumimoji="1" lang="ja-JP" altLang="en-US" dirty="0" smtClean="0"/>
              <a:t>・</a:t>
            </a:r>
            <a:r>
              <a:rPr kumimoji="1" lang="ja-JP" altLang="en-US" dirty="0"/>
              <a:t>ライフ・サービス・</a:t>
            </a:r>
            <a:r>
              <a:rPr kumimoji="1" lang="ja-JP" altLang="en-US" dirty="0" smtClean="0"/>
              <a:t>シェア：</a:t>
            </a:r>
            <a:endParaRPr kumimoji="1" lang="en-US" altLang="ja-JP" dirty="0" smtClean="0"/>
          </a:p>
          <a:p>
            <a:r>
              <a:rPr kumimoji="1" lang="ja-JP" altLang="en-US" dirty="0"/>
              <a:t>　</a:t>
            </a:r>
            <a:r>
              <a:rPr kumimoji="1" lang="ja-JP" altLang="en-US" dirty="0" smtClean="0"/>
              <a:t>赶集網</a:t>
            </a:r>
            <a:r>
              <a:rPr kumimoji="1" lang="ja-JP" altLang="en-US" dirty="0"/>
              <a:t>、 </a:t>
            </a:r>
            <a:r>
              <a:rPr kumimoji="1" lang="en-US" altLang="ja-JP" dirty="0"/>
              <a:t>58</a:t>
            </a:r>
            <a:r>
              <a:rPr kumimoji="1" lang="ja-JP" altLang="en-US" dirty="0"/>
              <a:t>同城、 京東到家、 街電</a:t>
            </a:r>
          </a:p>
          <a:p>
            <a:endParaRPr kumimoji="1" lang="ja-JP" altLang="en-US" dirty="0"/>
          </a:p>
          <a:p>
            <a:r>
              <a:rPr kumimoji="1" lang="ja-JP" altLang="en-US" dirty="0" smtClean="0"/>
              <a:t>・</a:t>
            </a:r>
            <a:r>
              <a:rPr kumimoji="1" lang="ja-JP" altLang="en-US" dirty="0"/>
              <a:t>メディカル・サービス・</a:t>
            </a:r>
            <a:r>
              <a:rPr kumimoji="1" lang="ja-JP" altLang="en-US" dirty="0" smtClean="0"/>
              <a:t>シェア：</a:t>
            </a:r>
            <a:endParaRPr kumimoji="1" lang="en-US" altLang="ja-JP" dirty="0" smtClean="0"/>
          </a:p>
          <a:p>
            <a:r>
              <a:rPr kumimoji="1" lang="ja-JP" altLang="en-US" dirty="0"/>
              <a:t>　</a:t>
            </a:r>
            <a:r>
              <a:rPr kumimoji="1" lang="ja-JP" altLang="en-US" dirty="0" smtClean="0"/>
              <a:t>春雨医生</a:t>
            </a:r>
            <a:r>
              <a:rPr kumimoji="1" lang="ja-JP" altLang="en-US" dirty="0"/>
              <a:t>、 丁香園、 平安好医生</a:t>
            </a:r>
          </a:p>
        </p:txBody>
      </p:sp>
    </p:spTree>
    <p:extLst>
      <p:ext uri="{BB962C8B-B14F-4D97-AF65-F5344CB8AC3E}">
        <p14:creationId xmlns:p14="http://schemas.microsoft.com/office/powerpoint/2010/main" val="38391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315266" y="2061238"/>
            <a:ext cx="7491659" cy="662074"/>
          </a:xfrm>
          <a:prstGeom prst="rect">
            <a:avLst/>
          </a:prstGeom>
        </p:spPr>
        <p:txBody>
          <a:bodyPr anchor="ctr" anchorCtr="1">
            <a:normAutofit/>
          </a:bodyPr>
          <a:lstStyle>
            <a:lvl1pPr algn="ctr" defTabSz="484862" rtl="0" eaLnBrk="1" fontAlgn="base" hangingPunct="1">
              <a:spcBef>
                <a:spcPct val="0"/>
              </a:spcBef>
              <a:spcAft>
                <a:spcPct val="0"/>
              </a:spcAft>
              <a:defRPr kumimoji="1" sz="2400" b="0" i="0" kern="1200" spc="200" baseline="0">
                <a:solidFill>
                  <a:srgbClr val="FFFFFF"/>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3200" dirty="0" smtClean="0"/>
              <a:t>１．イベント報告会の概要説明</a:t>
            </a:r>
            <a:endParaRPr lang="ja-JP" altLang="en-US" sz="3200" dirty="0"/>
          </a:p>
        </p:txBody>
      </p:sp>
      <p:sp>
        <p:nvSpPr>
          <p:cNvPr id="4" name="タイトル 1"/>
          <p:cNvSpPr txBox="1">
            <a:spLocks/>
          </p:cNvSpPr>
          <p:nvPr/>
        </p:nvSpPr>
        <p:spPr>
          <a:xfrm>
            <a:off x="2374842" y="3363163"/>
            <a:ext cx="7491659" cy="662074"/>
          </a:xfrm>
          <a:prstGeom prst="rect">
            <a:avLst/>
          </a:prstGeom>
          <a:noFill/>
        </p:spPr>
        <p:txBody>
          <a:bodyPr vert="horz" lIns="84024" tIns="42012" rIns="84024" bIns="42012" anchor="ctr" anchorCtr="0">
            <a:normAutofit/>
          </a:bodyPr>
          <a:lstStyle>
            <a:lvl1pPr algn="l" defTabSz="457133" rtl="0" eaLnBrk="1" latinLnBrk="0" hangingPunct="1">
              <a:spcBef>
                <a:spcPct val="0"/>
              </a:spcBef>
              <a:buNone/>
              <a:defRPr kumimoji="1" lang="ja-JP" altLang="en-US" sz="2000" kern="1200" baseline="0">
                <a:solidFill>
                  <a:schemeClr val="bg1"/>
                </a:solidFill>
                <a:latin typeface="+mn-ea"/>
                <a:ea typeface="+mn-ea"/>
                <a:cs typeface="+mn-cs"/>
              </a:defRPr>
            </a:lvl1pPr>
          </a:lstStyle>
          <a:p>
            <a:r>
              <a:rPr lang="ja-JP" altLang="en-US" sz="2400" dirty="0" smtClean="0"/>
              <a:t>経営戦略室　　上島　取締役</a:t>
            </a:r>
            <a:endParaRPr lang="ja-JP" altLang="en-US" sz="2400" dirty="0"/>
          </a:p>
        </p:txBody>
      </p:sp>
    </p:spTree>
    <p:extLst>
      <p:ext uri="{BB962C8B-B14F-4D97-AF65-F5344CB8AC3E}">
        <p14:creationId xmlns:p14="http://schemas.microsoft.com/office/powerpoint/2010/main" val="147813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４</a:t>
            </a:r>
            <a:r>
              <a:rPr lang="ja-JP" altLang="en-US" dirty="0" smtClean="0"/>
              <a:t>．１</a:t>
            </a:r>
            <a:r>
              <a:rPr lang="ja-JP" altLang="en-US" dirty="0"/>
              <a:t>　報告内容と感想</a:t>
            </a:r>
            <a:endParaRPr kumimoji="1" lang="ja-JP" altLang="en-US" dirty="0"/>
          </a:p>
        </p:txBody>
      </p:sp>
      <p:pic>
        <p:nvPicPr>
          <p:cNvPr id="4" name="コンテンツ プレースホルダー 3"/>
          <p:cNvPicPr>
            <a:picLocks noChangeAspect="1"/>
          </p:cNvPicPr>
          <p:nvPr/>
        </p:nvPicPr>
        <p:blipFill rotWithShape="1">
          <a:blip r:embed="rId2"/>
          <a:srcRect t="13674" b="4704"/>
          <a:stretch/>
        </p:blipFill>
        <p:spPr>
          <a:xfrm>
            <a:off x="582980" y="1269073"/>
            <a:ext cx="5914928" cy="277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p:cNvSpPr txBox="1"/>
          <p:nvPr/>
        </p:nvSpPr>
        <p:spPr>
          <a:xfrm>
            <a:off x="538328" y="778038"/>
            <a:ext cx="8807656"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ja-JP" altLang="en-US" dirty="0"/>
              <a:t>　</a:t>
            </a:r>
            <a:r>
              <a:rPr kumimoji="1" lang="ja-JP" altLang="en-US" dirty="0" smtClean="0"/>
              <a:t>愛</a:t>
            </a:r>
            <a:r>
              <a:rPr kumimoji="1" lang="zh-CN" altLang="en-US" dirty="0" smtClean="0"/>
              <a:t>大厨</a:t>
            </a:r>
            <a:r>
              <a:rPr kumimoji="1" lang="ja-JP" altLang="en-US" dirty="0" smtClean="0"/>
              <a:t>のビジネスモデル</a:t>
            </a:r>
            <a:endParaRPr kumimoji="1" lang="ja-JP" altLang="en-US" dirty="0"/>
          </a:p>
        </p:txBody>
      </p:sp>
      <p:pic>
        <p:nvPicPr>
          <p:cNvPr id="2" name="図 1"/>
          <p:cNvPicPr>
            <a:picLocks noChangeAspect="1"/>
          </p:cNvPicPr>
          <p:nvPr/>
        </p:nvPicPr>
        <p:blipFill>
          <a:blip r:embed="rId3"/>
          <a:stretch>
            <a:fillRect/>
          </a:stretch>
        </p:blipFill>
        <p:spPr>
          <a:xfrm>
            <a:off x="4313833" y="2039193"/>
            <a:ext cx="4764527" cy="3182704"/>
          </a:xfrm>
          <a:prstGeom prst="rect">
            <a:avLst/>
          </a:prstGeom>
        </p:spPr>
      </p:pic>
      <p:sp>
        <p:nvSpPr>
          <p:cNvPr id="8" name="テキスト ボックス 7"/>
          <p:cNvSpPr txBox="1"/>
          <p:nvPr/>
        </p:nvSpPr>
        <p:spPr>
          <a:xfrm>
            <a:off x="582980" y="4272595"/>
            <a:ext cx="3641062" cy="933525"/>
          </a:xfrm>
          <a:prstGeom prst="rect">
            <a:avLst/>
          </a:prstGeom>
          <a:noFill/>
        </p:spPr>
        <p:txBody>
          <a:bodyPr wrap="square" rtlCol="0">
            <a:spAutoFit/>
          </a:bodyPr>
          <a:lstStyle/>
          <a:p>
            <a:r>
              <a:rPr kumimoji="1" lang="ja-JP" altLang="en-US" dirty="0" smtClean="0"/>
              <a:t>顧客がシェフと料理を予約して、</a:t>
            </a:r>
            <a:endParaRPr kumimoji="1" lang="en-US" altLang="ja-JP" dirty="0" smtClean="0"/>
          </a:p>
          <a:p>
            <a:r>
              <a:rPr lang="ja-JP" altLang="en-US" dirty="0"/>
              <a:t>指</a:t>
            </a:r>
            <a:r>
              <a:rPr lang="ja-JP" altLang="en-US" dirty="0" smtClean="0"/>
              <a:t>定日にシェフが訪れ、</a:t>
            </a:r>
            <a:endParaRPr lang="en-US" altLang="ja-JP" dirty="0" smtClean="0"/>
          </a:p>
          <a:p>
            <a:r>
              <a:rPr kumimoji="1" lang="ja-JP" altLang="en-US" dirty="0"/>
              <a:t>自宅</a:t>
            </a:r>
            <a:r>
              <a:rPr kumimoji="1" lang="ja-JP" altLang="en-US" dirty="0" smtClean="0"/>
              <a:t>で料理を作るビジネスを提供</a:t>
            </a:r>
            <a:endParaRPr kumimoji="1" lang="ja-JP" altLang="en-US" dirty="0"/>
          </a:p>
        </p:txBody>
      </p:sp>
    </p:spTree>
    <p:extLst>
      <p:ext uri="{BB962C8B-B14F-4D97-AF65-F5344CB8AC3E}">
        <p14:creationId xmlns:p14="http://schemas.microsoft.com/office/powerpoint/2010/main" val="185900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４．２</a:t>
            </a:r>
            <a:r>
              <a:rPr lang="ja-JP" altLang="en-US" dirty="0"/>
              <a:t>　</a:t>
            </a:r>
            <a:r>
              <a:rPr lang="ja-JP" altLang="en-US" dirty="0" smtClean="0"/>
              <a:t>今後の展望</a:t>
            </a:r>
            <a:endParaRPr kumimoji="1" lang="ja-JP" altLang="en-US" dirty="0"/>
          </a:p>
        </p:txBody>
      </p:sp>
      <p:pic>
        <p:nvPicPr>
          <p:cNvPr id="4" name="コンテンツ プレースホルダー 3"/>
          <p:cNvPicPr>
            <a:picLocks noChangeAspect="1"/>
          </p:cNvPicPr>
          <p:nvPr/>
        </p:nvPicPr>
        <p:blipFill rotWithShape="1">
          <a:blip r:embed="rId2"/>
          <a:srcRect t="12729"/>
          <a:stretch/>
        </p:blipFill>
        <p:spPr>
          <a:xfrm>
            <a:off x="532705" y="1490869"/>
            <a:ext cx="4119607" cy="3927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p:cNvSpPr txBox="1"/>
          <p:nvPr/>
        </p:nvSpPr>
        <p:spPr>
          <a:xfrm>
            <a:off x="489005" y="938254"/>
            <a:ext cx="4206240" cy="369332"/>
          </a:xfrm>
          <a:prstGeom prst="rect">
            <a:avLst/>
          </a:prstGeom>
          <a:noFill/>
        </p:spPr>
        <p:txBody>
          <a:bodyPr wrap="square" rtlCol="0">
            <a:spAutoFit/>
          </a:bodyPr>
          <a:lstStyle/>
          <a:p>
            <a:r>
              <a:rPr kumimoji="1" lang="ja-JP" altLang="en-US" dirty="0" smtClean="0"/>
              <a:t>チャイナイノベーションの発展段階</a:t>
            </a:r>
            <a:endParaRPr kumimoji="1" lang="ja-JP" altLang="en-US" dirty="0"/>
          </a:p>
        </p:txBody>
      </p:sp>
      <p:sp>
        <p:nvSpPr>
          <p:cNvPr id="6" name="正方形/長方形 5"/>
          <p:cNvSpPr/>
          <p:nvPr/>
        </p:nvSpPr>
        <p:spPr>
          <a:xfrm>
            <a:off x="4090946" y="2425147"/>
            <a:ext cx="561366" cy="34985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smtClean="0">
              <a:solidFill>
                <a:schemeClr val="tx1"/>
              </a:solidFill>
            </a:endParaRPr>
          </a:p>
        </p:txBody>
      </p:sp>
      <p:sp>
        <p:nvSpPr>
          <p:cNvPr id="7" name="正方形/長方形 6"/>
          <p:cNvSpPr/>
          <p:nvPr/>
        </p:nvSpPr>
        <p:spPr>
          <a:xfrm>
            <a:off x="3128838" y="3490623"/>
            <a:ext cx="962107" cy="19082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smtClean="0">
              <a:solidFill>
                <a:schemeClr val="tx1"/>
              </a:solidFill>
            </a:endParaRPr>
          </a:p>
        </p:txBody>
      </p:sp>
      <p:sp>
        <p:nvSpPr>
          <p:cNvPr id="8" name="テキスト ボックス 7"/>
          <p:cNvSpPr txBox="1"/>
          <p:nvPr/>
        </p:nvSpPr>
        <p:spPr>
          <a:xfrm>
            <a:off x="532705" y="5597720"/>
            <a:ext cx="1705587"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US" altLang="ja-JP" dirty="0" smtClean="0"/>
              <a:t>Cloud</a:t>
            </a:r>
            <a:endParaRPr kumimoji="1" lang="ja-JP" altLang="en-US" dirty="0"/>
          </a:p>
        </p:txBody>
      </p:sp>
      <p:sp>
        <p:nvSpPr>
          <p:cNvPr id="9" name="テキスト ボックス 8"/>
          <p:cNvSpPr txBox="1"/>
          <p:nvPr/>
        </p:nvSpPr>
        <p:spPr>
          <a:xfrm>
            <a:off x="2747178" y="5593965"/>
            <a:ext cx="1705587"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US" altLang="ja-JP" dirty="0" smtClean="0"/>
              <a:t>Dat</a:t>
            </a:r>
            <a:r>
              <a:rPr kumimoji="1" lang="en-US" altLang="ja-JP" dirty="0"/>
              <a:t>a</a:t>
            </a:r>
            <a:endParaRPr kumimoji="1" lang="ja-JP" altLang="en-US" dirty="0"/>
          </a:p>
        </p:txBody>
      </p:sp>
      <p:sp>
        <p:nvSpPr>
          <p:cNvPr id="10" name="テキスト ボックス 9"/>
          <p:cNvSpPr txBox="1"/>
          <p:nvPr/>
        </p:nvSpPr>
        <p:spPr>
          <a:xfrm>
            <a:off x="5442668" y="1399430"/>
            <a:ext cx="4007457" cy="2031325"/>
          </a:xfrm>
          <a:prstGeom prst="rect">
            <a:avLst/>
          </a:prstGeom>
          <a:noFill/>
        </p:spPr>
        <p:txBody>
          <a:bodyPr wrap="square" rtlCol="0">
            <a:spAutoFit/>
          </a:bodyPr>
          <a:lstStyle/>
          <a:p>
            <a:r>
              <a:rPr kumimoji="1" lang="en-US" altLang="ja-JP" dirty="0" smtClean="0"/>
              <a:t>ABCD</a:t>
            </a:r>
            <a:r>
              <a:rPr kumimoji="1" lang="ja-JP" altLang="en-US" dirty="0" smtClean="0"/>
              <a:t>といった技術の進化による新たな革新</a:t>
            </a:r>
            <a:endParaRPr kumimoji="1" lang="en-US" altLang="ja-JP" dirty="0" smtClean="0"/>
          </a:p>
          <a:p>
            <a:endParaRPr kumimoji="1" lang="en-US" altLang="ja-JP" dirty="0"/>
          </a:p>
          <a:p>
            <a:r>
              <a:rPr kumimoji="1" lang="ja-JP" altLang="en-US" dirty="0" smtClean="0"/>
              <a:t>・</a:t>
            </a:r>
            <a:r>
              <a:rPr kumimoji="1" lang="en-US" altLang="ja-JP" dirty="0"/>
              <a:t>Artificial Intelligence</a:t>
            </a:r>
          </a:p>
          <a:p>
            <a:r>
              <a:rPr kumimoji="1" lang="ja-JP" altLang="en-US" dirty="0" smtClean="0"/>
              <a:t>・</a:t>
            </a:r>
            <a:r>
              <a:rPr kumimoji="1" lang="en-US" altLang="ja-JP" dirty="0" err="1" smtClean="0"/>
              <a:t>Blockchain</a:t>
            </a:r>
            <a:endParaRPr kumimoji="1" lang="en-US" altLang="ja-JP" dirty="0"/>
          </a:p>
          <a:p>
            <a:r>
              <a:rPr kumimoji="1" lang="ja-JP" altLang="en-US" dirty="0" smtClean="0"/>
              <a:t>・</a:t>
            </a:r>
            <a:r>
              <a:rPr kumimoji="1" lang="en-US" altLang="ja-JP" dirty="0" smtClean="0"/>
              <a:t>Cloud</a:t>
            </a:r>
            <a:endParaRPr kumimoji="1" lang="en-US" altLang="ja-JP" dirty="0"/>
          </a:p>
          <a:p>
            <a:r>
              <a:rPr kumimoji="1" lang="ja-JP" altLang="en-US" dirty="0" smtClean="0"/>
              <a:t>・</a:t>
            </a:r>
            <a:r>
              <a:rPr kumimoji="1" lang="en-US" altLang="ja-JP" dirty="0" smtClean="0"/>
              <a:t>Data </a:t>
            </a:r>
            <a:r>
              <a:rPr kumimoji="1" lang="en-US" altLang="ja-JP" dirty="0"/>
              <a:t>(big and small)</a:t>
            </a:r>
            <a:endParaRPr kumimoji="1" lang="ja-JP" altLang="en-US" dirty="0"/>
          </a:p>
        </p:txBody>
      </p:sp>
    </p:spTree>
    <p:extLst>
      <p:ext uri="{BB962C8B-B14F-4D97-AF65-F5344CB8AC3E}">
        <p14:creationId xmlns:p14="http://schemas.microsoft.com/office/powerpoint/2010/main" val="375257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dirty="0" smtClean="0"/>
              <a:t>◆　最後</a:t>
            </a:r>
            <a:endParaRPr lang="ja-JP" altLang="en-US" dirty="0"/>
          </a:p>
        </p:txBody>
      </p:sp>
      <p:sp>
        <p:nvSpPr>
          <p:cNvPr id="7" name="テキスト ボックス 10"/>
          <p:cNvSpPr txBox="1"/>
          <p:nvPr/>
        </p:nvSpPr>
        <p:spPr>
          <a:xfrm>
            <a:off x="1885784" y="3105835"/>
            <a:ext cx="6134431" cy="64633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1" lang="ja-JP" altLang="en-US" sz="3600" dirty="0" smtClean="0"/>
              <a:t>ご清聴ありがとうございました。</a:t>
            </a:r>
            <a:endParaRPr kumimoji="1" lang="ja-JP" altLang="en-US" sz="3600" dirty="0"/>
          </a:p>
        </p:txBody>
      </p:sp>
    </p:spTree>
    <p:extLst>
      <p:ext uri="{BB962C8B-B14F-4D97-AF65-F5344CB8AC3E}">
        <p14:creationId xmlns:p14="http://schemas.microsoft.com/office/powerpoint/2010/main" val="2479779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315266" y="2061238"/>
            <a:ext cx="7491659" cy="662074"/>
          </a:xfrm>
          <a:prstGeom prst="rect">
            <a:avLst/>
          </a:prstGeom>
        </p:spPr>
        <p:txBody>
          <a:bodyPr anchor="ctr" anchorCtr="1">
            <a:normAutofit/>
          </a:bodyPr>
          <a:lstStyle>
            <a:lvl1pPr algn="ctr" defTabSz="484862" rtl="0" eaLnBrk="1" fontAlgn="base" hangingPunct="1">
              <a:spcBef>
                <a:spcPct val="0"/>
              </a:spcBef>
              <a:spcAft>
                <a:spcPct val="0"/>
              </a:spcAft>
              <a:defRPr kumimoji="1" sz="2400" b="0" i="0" kern="1200" spc="200" baseline="0">
                <a:solidFill>
                  <a:srgbClr val="FFFFFF"/>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3200" dirty="0"/>
              <a:t>５</a:t>
            </a:r>
            <a:r>
              <a:rPr lang="ja-JP" altLang="en-US" sz="3200" dirty="0" smtClean="0"/>
              <a:t>．イベント内容説明（３）</a:t>
            </a:r>
            <a:endParaRPr lang="ja-JP" altLang="en-US" sz="3200" dirty="0"/>
          </a:p>
        </p:txBody>
      </p:sp>
      <p:sp>
        <p:nvSpPr>
          <p:cNvPr id="4" name="タイトル 1"/>
          <p:cNvSpPr txBox="1">
            <a:spLocks/>
          </p:cNvSpPr>
          <p:nvPr/>
        </p:nvSpPr>
        <p:spPr>
          <a:xfrm>
            <a:off x="2374842" y="3363163"/>
            <a:ext cx="7491659" cy="662074"/>
          </a:xfrm>
          <a:prstGeom prst="rect">
            <a:avLst/>
          </a:prstGeom>
          <a:noFill/>
        </p:spPr>
        <p:txBody>
          <a:bodyPr vert="horz" lIns="84024" tIns="42012" rIns="84024" bIns="42012" anchor="ctr" anchorCtr="0">
            <a:normAutofit/>
          </a:bodyPr>
          <a:lstStyle>
            <a:lvl1pPr algn="l" defTabSz="457133" rtl="0" eaLnBrk="1" latinLnBrk="0" hangingPunct="1">
              <a:spcBef>
                <a:spcPct val="0"/>
              </a:spcBef>
              <a:buNone/>
              <a:defRPr kumimoji="1" lang="ja-JP" altLang="en-US" sz="2000" kern="1200" baseline="0">
                <a:solidFill>
                  <a:schemeClr val="bg1"/>
                </a:solidFill>
                <a:latin typeface="+mn-ea"/>
                <a:ea typeface="+mn-ea"/>
                <a:cs typeface="+mn-cs"/>
              </a:defRPr>
            </a:lvl1pPr>
          </a:lstStyle>
          <a:p>
            <a:r>
              <a:rPr lang="ja-JP" altLang="en-US" sz="2400" dirty="0" smtClean="0"/>
              <a:t>第四開発　　易　建強</a:t>
            </a:r>
            <a:endParaRPr lang="ja-JP" altLang="en-US" sz="2400" dirty="0"/>
          </a:p>
        </p:txBody>
      </p:sp>
    </p:spTree>
    <p:extLst>
      <p:ext uri="{BB962C8B-B14F-4D97-AF65-F5344CB8AC3E}">
        <p14:creationId xmlns:p14="http://schemas.microsoft.com/office/powerpoint/2010/main" val="3516097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1"/>
          </p:nvPr>
        </p:nvSpPr>
        <p:spPr/>
        <p:txBody>
          <a:bodyPr/>
          <a:lstStyle/>
          <a:p>
            <a:endParaRPr lang="ja-JP" altLang="en-US" dirty="0"/>
          </a:p>
          <a:p>
            <a:r>
              <a:rPr lang="ja-JP" altLang="en-US" dirty="0"/>
              <a:t> グループ内外企業との新たな価値の共創を目指して</a:t>
            </a:r>
            <a:endParaRPr lang="en-US" altLang="ja-JP" dirty="0"/>
          </a:p>
          <a:p>
            <a:r>
              <a:rPr lang="ja-JP" altLang="en-US" dirty="0"/>
              <a:t>　　　　　　　　～</a:t>
            </a:r>
            <a:r>
              <a:rPr lang="en-US" altLang="ja-JP" b="1" dirty="0"/>
              <a:t>2</a:t>
            </a:r>
            <a:r>
              <a:rPr lang="ja-JP" altLang="en-US" dirty="0" err="1"/>
              <a:t>つの</a:t>
            </a:r>
            <a:r>
              <a:rPr lang="ja-JP" altLang="en-US" dirty="0"/>
              <a:t>新生態系の形成～</a:t>
            </a:r>
            <a:endParaRPr lang="en-US" altLang="ja-JP" dirty="0"/>
          </a:p>
          <a:p>
            <a:endParaRPr lang="en-US" altLang="ja-JP" dirty="0"/>
          </a:p>
          <a:p>
            <a:r>
              <a:rPr lang="ja-JP" altLang="en-US" dirty="0"/>
              <a:t> </a:t>
            </a:r>
            <a:r>
              <a:rPr lang="en-US" altLang="ja-JP" b="1" dirty="0"/>
              <a:t>SBI</a:t>
            </a:r>
            <a:r>
              <a:rPr lang="ja-JP" altLang="en-US" dirty="0"/>
              <a:t>ホールディングス株式会社 代表取締役社長 北尾 吉孝 </a:t>
            </a:r>
            <a:endParaRPr lang="en-US" altLang="ja-JP" dirty="0"/>
          </a:p>
          <a:p>
            <a:endParaRPr lang="en-US" altLang="ja-JP" dirty="0"/>
          </a:p>
          <a:p>
            <a:endParaRPr lang="en-US" altLang="ja-JP" dirty="0"/>
          </a:p>
          <a:p>
            <a:r>
              <a:rPr lang="ja-JP" altLang="en-US" dirty="0"/>
              <a:t>　　⇒　既存ビジネス　＋　新技術</a:t>
            </a:r>
            <a:endParaRPr lang="en-US" altLang="ja-JP" dirty="0"/>
          </a:p>
          <a:p>
            <a:endParaRPr lang="en-US" altLang="ja-JP" dirty="0"/>
          </a:p>
          <a:p>
            <a:endParaRPr lang="en-US" altLang="ja-JP" dirty="0"/>
          </a:p>
          <a:p>
            <a:endParaRPr lang="en-US" altLang="ja-JP" dirty="0"/>
          </a:p>
          <a:p>
            <a:endParaRPr lang="en-US" altLang="ja-JP" dirty="0"/>
          </a:p>
          <a:p>
            <a:r>
              <a:rPr lang="ja-JP" altLang="en-US" dirty="0"/>
              <a:t>　　⇒　既存ビジネスの拡大、新たなビジネス</a:t>
            </a:r>
            <a:r>
              <a:rPr lang="ja-JP" altLang="en-US" dirty="0" smtClean="0"/>
              <a:t>形態の形成</a:t>
            </a:r>
            <a:endParaRPr lang="en-US" altLang="ja-JP" dirty="0"/>
          </a:p>
          <a:p>
            <a:r>
              <a:rPr lang="ja-JP" altLang="en-US" dirty="0"/>
              <a:t>　　　　　　　会社の成長につながっていく</a:t>
            </a:r>
          </a:p>
          <a:p>
            <a:endParaRPr kumimoji="1" lang="ja-JP" altLang="en-US" dirty="0"/>
          </a:p>
        </p:txBody>
      </p:sp>
      <p:sp>
        <p:nvSpPr>
          <p:cNvPr id="3" name="タイトル 2"/>
          <p:cNvSpPr>
            <a:spLocks noGrp="1"/>
          </p:cNvSpPr>
          <p:nvPr>
            <p:ph type="title"/>
          </p:nvPr>
        </p:nvSpPr>
        <p:spPr/>
        <p:txBody>
          <a:bodyPr/>
          <a:lstStyle/>
          <a:p>
            <a:r>
              <a:rPr lang="ja-JP" altLang="en-US" dirty="0"/>
              <a:t>５．１　基調講演</a:t>
            </a:r>
            <a:endParaRPr kumimoji="1" lang="ja-JP" altLang="en-US" dirty="0"/>
          </a:p>
        </p:txBody>
      </p:sp>
      <p:sp>
        <p:nvSpPr>
          <p:cNvPr id="4" name="下矢印 3"/>
          <p:cNvSpPr/>
          <p:nvPr/>
        </p:nvSpPr>
        <p:spPr>
          <a:xfrm>
            <a:off x="1854925" y="4206239"/>
            <a:ext cx="1058091" cy="940526"/>
          </a:xfrm>
          <a:prstGeom prst="down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Tree>
    <p:extLst>
      <p:ext uri="{BB962C8B-B14F-4D97-AF65-F5344CB8AC3E}">
        <p14:creationId xmlns:p14="http://schemas.microsoft.com/office/powerpoint/2010/main" val="2679503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1"/>
          </p:nvPr>
        </p:nvSpPr>
        <p:spPr/>
        <p:txBody>
          <a:bodyPr/>
          <a:lstStyle/>
          <a:p>
            <a:endParaRPr lang="en-US" altLang="ja-JP" dirty="0"/>
          </a:p>
          <a:p>
            <a:r>
              <a:rPr lang="ja-JP" altLang="en-US" dirty="0"/>
              <a:t>広がるブロックチェーン活用、貿易分野への適用に見る課題＆展望</a:t>
            </a:r>
            <a:endParaRPr lang="en-US" altLang="ja-JP" dirty="0"/>
          </a:p>
          <a:p>
            <a:endParaRPr lang="en-US" altLang="ja-JP" dirty="0"/>
          </a:p>
          <a:p>
            <a:r>
              <a:rPr lang="en-US" altLang="ja-JP" dirty="0"/>
              <a:t>NTT</a:t>
            </a:r>
            <a:r>
              <a:rPr lang="ja-JP" altLang="en-US" dirty="0"/>
              <a:t>データ 主催：金融事業推進部　赤羽　喜治</a:t>
            </a:r>
            <a:endParaRPr lang="en-US" altLang="ja-JP" dirty="0"/>
          </a:p>
          <a:p>
            <a:endParaRPr lang="en-US" altLang="ja-JP" dirty="0"/>
          </a:p>
          <a:p>
            <a:endParaRPr lang="en-US" altLang="ja-JP" dirty="0"/>
          </a:p>
          <a:p>
            <a:r>
              <a:rPr lang="ja-JP" altLang="en-US" dirty="0"/>
              <a:t>　　⇒　既存ビジネス（ソリューション）　＋　新技術</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　　⇒　</a:t>
            </a:r>
            <a:r>
              <a:rPr lang="ja-JP" altLang="en-US" dirty="0" smtClean="0"/>
              <a:t>ビジネス</a:t>
            </a:r>
            <a:r>
              <a:rPr lang="ja-JP" altLang="en-US" dirty="0"/>
              <a:t>　：　範囲</a:t>
            </a:r>
            <a:r>
              <a:rPr lang="ja-JP" altLang="en-US" dirty="0" smtClean="0"/>
              <a:t>拡大</a:t>
            </a:r>
            <a:r>
              <a:rPr lang="ja-JP" altLang="en-US" dirty="0"/>
              <a:t>　＆　</a:t>
            </a:r>
            <a:r>
              <a:rPr lang="ja-JP" altLang="en-US" dirty="0" smtClean="0"/>
              <a:t>成長</a:t>
            </a:r>
            <a:endParaRPr lang="ja-JP" altLang="en-US" dirty="0"/>
          </a:p>
          <a:p>
            <a:endParaRPr kumimoji="1" lang="ja-JP" altLang="en-US" dirty="0"/>
          </a:p>
        </p:txBody>
      </p:sp>
      <p:sp>
        <p:nvSpPr>
          <p:cNvPr id="3" name="タイトル 2"/>
          <p:cNvSpPr>
            <a:spLocks noGrp="1"/>
          </p:cNvSpPr>
          <p:nvPr>
            <p:ph type="title"/>
          </p:nvPr>
        </p:nvSpPr>
        <p:spPr/>
        <p:txBody>
          <a:bodyPr/>
          <a:lstStyle/>
          <a:p>
            <a:r>
              <a:rPr lang="ja-JP" altLang="en-US" dirty="0" smtClean="0"/>
              <a:t>５．２</a:t>
            </a:r>
            <a:r>
              <a:rPr lang="ja-JP" altLang="en-US" dirty="0"/>
              <a:t>　ブロックチェーン技術活用</a:t>
            </a:r>
            <a:endParaRPr kumimoji="1" lang="ja-JP" altLang="en-US" dirty="0"/>
          </a:p>
        </p:txBody>
      </p:sp>
      <p:sp>
        <p:nvSpPr>
          <p:cNvPr id="4" name="下矢印 3"/>
          <p:cNvSpPr/>
          <p:nvPr/>
        </p:nvSpPr>
        <p:spPr>
          <a:xfrm>
            <a:off x="1854925" y="3801286"/>
            <a:ext cx="1306286" cy="1293228"/>
          </a:xfrm>
          <a:prstGeom prst="down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Tree>
    <p:extLst>
      <p:ext uri="{BB962C8B-B14F-4D97-AF65-F5344CB8AC3E}">
        <p14:creationId xmlns:p14="http://schemas.microsoft.com/office/powerpoint/2010/main" val="2115493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1"/>
          </p:nvPr>
        </p:nvSpPr>
        <p:spPr/>
        <p:txBody>
          <a:bodyPr/>
          <a:lstStyle/>
          <a:p>
            <a:r>
              <a:rPr lang="ja-JP" altLang="en-US" dirty="0" smtClean="0"/>
              <a:t>■</a:t>
            </a:r>
            <a:r>
              <a:rPr lang="ja-JP" altLang="en-US" dirty="0"/>
              <a:t>　オフショア</a:t>
            </a:r>
            <a:r>
              <a:rPr lang="ja-JP" altLang="en-US" dirty="0" smtClean="0"/>
              <a:t>開発の現状</a:t>
            </a:r>
            <a:endParaRPr lang="en-US" altLang="ja-JP" dirty="0"/>
          </a:p>
          <a:p>
            <a:endParaRPr lang="en-US" altLang="ja-JP" dirty="0"/>
          </a:p>
          <a:p>
            <a:r>
              <a:rPr lang="ja-JP" altLang="en-US" dirty="0"/>
              <a:t>　　・　ニアショア</a:t>
            </a:r>
            <a:endParaRPr lang="en-US" altLang="ja-JP" dirty="0"/>
          </a:p>
          <a:p>
            <a:endParaRPr lang="en-US" altLang="ja-JP" dirty="0"/>
          </a:p>
          <a:p>
            <a:r>
              <a:rPr lang="ja-JP" altLang="en-US" dirty="0"/>
              <a:t>　　・　</a:t>
            </a:r>
            <a:r>
              <a:rPr lang="en-US" altLang="ja-JP" dirty="0"/>
              <a:t>CHINA</a:t>
            </a:r>
            <a:r>
              <a:rPr lang="ja-JP" altLang="en-US" dirty="0"/>
              <a:t>　＋　１</a:t>
            </a:r>
            <a:endParaRPr lang="en-US" altLang="ja-JP" dirty="0"/>
          </a:p>
          <a:p>
            <a:endParaRPr lang="en-US" altLang="ja-JP" dirty="0"/>
          </a:p>
          <a:p>
            <a:r>
              <a:rPr lang="ja-JP" altLang="en-US" dirty="0"/>
              <a:t>　　・　ほかにはなにか？</a:t>
            </a:r>
            <a:endParaRPr lang="en-US" altLang="ja-JP" dirty="0"/>
          </a:p>
          <a:p>
            <a:endParaRPr lang="en-US" altLang="ja-JP" dirty="0"/>
          </a:p>
          <a:p>
            <a:r>
              <a:rPr lang="ja-JP" altLang="en-US" dirty="0"/>
              <a:t>■　</a:t>
            </a:r>
            <a:r>
              <a:rPr lang="ja-JP" altLang="en-US" dirty="0" smtClean="0"/>
              <a:t>技術の成熟＆成長</a:t>
            </a:r>
            <a:endParaRPr lang="en-US" altLang="ja-JP" dirty="0"/>
          </a:p>
          <a:p>
            <a:endParaRPr lang="en-US" altLang="ja-JP" dirty="0"/>
          </a:p>
          <a:p>
            <a:r>
              <a:rPr lang="ja-JP" altLang="en-US" dirty="0"/>
              <a:t>　　・　</a:t>
            </a:r>
            <a:r>
              <a:rPr lang="en-US" altLang="ja-JP" dirty="0" err="1"/>
              <a:t>IoT</a:t>
            </a:r>
            <a:r>
              <a:rPr lang="ja-JP" altLang="en-US" dirty="0" err="1"/>
              <a:t>、</a:t>
            </a:r>
            <a:r>
              <a:rPr lang="en-US" altLang="ja-JP" dirty="0"/>
              <a:t>DX</a:t>
            </a:r>
            <a:r>
              <a:rPr lang="ja-JP" altLang="en-US" dirty="0" err="1"/>
              <a:t>、</a:t>
            </a:r>
            <a:r>
              <a:rPr lang="en-US" altLang="ja-JP" dirty="0"/>
              <a:t>AI</a:t>
            </a:r>
            <a:r>
              <a:rPr lang="ja-JP" altLang="en-US" dirty="0" err="1"/>
              <a:t>、</a:t>
            </a:r>
            <a:r>
              <a:rPr lang="ja-JP" altLang="en-US" dirty="0"/>
              <a:t>ブロックチェン、ビックデータ、４</a:t>
            </a:r>
            <a:r>
              <a:rPr lang="en-US" altLang="ja-JP" dirty="0"/>
              <a:t>G&amp;</a:t>
            </a:r>
            <a:r>
              <a:rPr lang="ja-JP" altLang="en-US" dirty="0"/>
              <a:t>５</a:t>
            </a:r>
            <a:r>
              <a:rPr lang="en-US" altLang="ja-JP" dirty="0"/>
              <a:t>G</a:t>
            </a:r>
            <a:r>
              <a:rPr lang="ja-JP" altLang="en-US" dirty="0"/>
              <a:t>　</a:t>
            </a:r>
            <a:r>
              <a:rPr lang="en-US" altLang="ja-JP" dirty="0"/>
              <a:t>…</a:t>
            </a:r>
            <a:r>
              <a:rPr lang="ja-JP" altLang="en-US" dirty="0"/>
              <a:t>　</a:t>
            </a:r>
            <a:r>
              <a:rPr lang="en-US" altLang="ja-JP" dirty="0"/>
              <a:t>…</a:t>
            </a:r>
          </a:p>
          <a:p>
            <a:endParaRPr lang="en-US" altLang="ja-JP" dirty="0"/>
          </a:p>
          <a:p>
            <a:r>
              <a:rPr lang="ja-JP" altLang="en-US" dirty="0"/>
              <a:t>　　・　ほかにはなにか？</a:t>
            </a:r>
            <a:endParaRPr kumimoji="1" lang="ja-JP" altLang="en-US" dirty="0"/>
          </a:p>
        </p:txBody>
      </p:sp>
      <p:sp>
        <p:nvSpPr>
          <p:cNvPr id="3" name="タイトル 2"/>
          <p:cNvSpPr>
            <a:spLocks noGrp="1"/>
          </p:cNvSpPr>
          <p:nvPr>
            <p:ph type="title"/>
          </p:nvPr>
        </p:nvSpPr>
        <p:spPr/>
        <p:txBody>
          <a:bodyPr/>
          <a:lstStyle/>
          <a:p>
            <a:r>
              <a:rPr lang="ja-JP" altLang="en-US" dirty="0" smtClean="0"/>
              <a:t>５．３</a:t>
            </a:r>
            <a:r>
              <a:rPr lang="ja-JP" altLang="en-US" dirty="0"/>
              <a:t>　</a:t>
            </a:r>
            <a:r>
              <a:rPr lang="en-US" altLang="ja-JP" dirty="0"/>
              <a:t> NDCO</a:t>
            </a:r>
            <a:r>
              <a:rPr lang="ja-JP" altLang="en-US" dirty="0"/>
              <a:t>のビジネスチャンス＆</a:t>
            </a:r>
            <a:r>
              <a:rPr lang="ja-JP" altLang="en-US" dirty="0" smtClean="0"/>
              <a:t>成長（１）</a:t>
            </a:r>
            <a:endParaRPr kumimoji="1" lang="ja-JP" altLang="en-US" dirty="0"/>
          </a:p>
        </p:txBody>
      </p:sp>
    </p:spTree>
    <p:extLst>
      <p:ext uri="{BB962C8B-B14F-4D97-AF65-F5344CB8AC3E}">
        <p14:creationId xmlns:p14="http://schemas.microsoft.com/office/powerpoint/2010/main" val="2524979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1"/>
          </p:nvPr>
        </p:nvSpPr>
        <p:spPr/>
        <p:txBody>
          <a:bodyPr/>
          <a:lstStyle/>
          <a:p>
            <a:endParaRPr lang="en-US" altLang="ja-JP" dirty="0" smtClean="0"/>
          </a:p>
          <a:p>
            <a:r>
              <a:rPr lang="ja-JP" altLang="en-US" dirty="0" smtClean="0"/>
              <a:t>■</a:t>
            </a:r>
            <a:r>
              <a:rPr lang="ja-JP" altLang="en-US" dirty="0"/>
              <a:t>　</a:t>
            </a:r>
            <a:r>
              <a:rPr lang="ja-JP" altLang="en-US" dirty="0" smtClean="0"/>
              <a:t>お客様のニーズに合わせて</a:t>
            </a:r>
            <a:r>
              <a:rPr lang="en-US" altLang="ja-JP" dirty="0" smtClean="0"/>
              <a:t>NDCO</a:t>
            </a:r>
            <a:r>
              <a:rPr lang="ja-JP" altLang="en-US" dirty="0" smtClean="0"/>
              <a:t>のビジネス拡大＆成長</a:t>
            </a:r>
            <a:endParaRPr lang="en-US" altLang="ja-JP" dirty="0"/>
          </a:p>
          <a:p>
            <a:endParaRPr lang="en-US" altLang="ja-JP" dirty="0"/>
          </a:p>
          <a:p>
            <a:r>
              <a:rPr lang="ja-JP" altLang="en-US" dirty="0"/>
              <a:t>　　・　</a:t>
            </a:r>
            <a:r>
              <a:rPr lang="ja-JP" altLang="en-US" dirty="0" smtClean="0"/>
              <a:t>ニアショア　との業務提携か、または新規設立か</a:t>
            </a:r>
            <a:endParaRPr lang="en-US" altLang="ja-JP" dirty="0"/>
          </a:p>
          <a:p>
            <a:endParaRPr lang="en-US" altLang="ja-JP" dirty="0"/>
          </a:p>
          <a:p>
            <a:r>
              <a:rPr lang="ja-JP" altLang="en-US" dirty="0"/>
              <a:t>　　・　</a:t>
            </a:r>
            <a:r>
              <a:rPr lang="en-US" altLang="ja-JP" dirty="0"/>
              <a:t>CHINA</a:t>
            </a:r>
            <a:r>
              <a:rPr lang="ja-JP" altLang="en-US" dirty="0"/>
              <a:t>　＋　</a:t>
            </a:r>
            <a:r>
              <a:rPr lang="ja-JP" altLang="en-US" dirty="0" smtClean="0"/>
              <a:t>１　との業務提携</a:t>
            </a:r>
            <a:r>
              <a:rPr lang="ja-JP" altLang="en-US" smtClean="0"/>
              <a:t>か、または新規</a:t>
            </a:r>
            <a:r>
              <a:rPr lang="ja-JP" altLang="en-US" dirty="0" smtClean="0"/>
              <a:t>設立か</a:t>
            </a:r>
            <a:endParaRPr lang="en-US" altLang="ja-JP" dirty="0"/>
          </a:p>
          <a:p>
            <a:endParaRPr lang="en-US" altLang="ja-JP" dirty="0"/>
          </a:p>
          <a:p>
            <a:r>
              <a:rPr lang="ja-JP" altLang="en-US" dirty="0"/>
              <a:t>　　・　</a:t>
            </a:r>
            <a:r>
              <a:rPr lang="ja-JP" altLang="en-US" dirty="0" smtClean="0"/>
              <a:t>お客</a:t>
            </a:r>
            <a:r>
              <a:rPr lang="ja-JP" altLang="en-US" dirty="0"/>
              <a:t>様</a:t>
            </a:r>
            <a:r>
              <a:rPr lang="ja-JP" altLang="en-US" dirty="0" smtClean="0"/>
              <a:t>が取り入れている新技術の習得</a:t>
            </a:r>
            <a:endParaRPr lang="en-US" altLang="ja-JP" dirty="0"/>
          </a:p>
          <a:p>
            <a:endParaRPr lang="en-US" altLang="ja-JP" dirty="0"/>
          </a:p>
          <a:p>
            <a:r>
              <a:rPr lang="ja-JP" altLang="en-US" dirty="0"/>
              <a:t>　　・　ほかにはなにか？</a:t>
            </a:r>
            <a:endParaRPr kumimoji="1" lang="ja-JP" altLang="en-US" dirty="0"/>
          </a:p>
        </p:txBody>
      </p:sp>
      <p:sp>
        <p:nvSpPr>
          <p:cNvPr id="3" name="タイトル 2"/>
          <p:cNvSpPr>
            <a:spLocks noGrp="1"/>
          </p:cNvSpPr>
          <p:nvPr>
            <p:ph type="title"/>
          </p:nvPr>
        </p:nvSpPr>
        <p:spPr/>
        <p:txBody>
          <a:bodyPr/>
          <a:lstStyle/>
          <a:p>
            <a:r>
              <a:rPr lang="ja-JP" altLang="en-US" dirty="0" smtClean="0"/>
              <a:t>５．３</a:t>
            </a:r>
            <a:r>
              <a:rPr lang="ja-JP" altLang="en-US" dirty="0"/>
              <a:t>　</a:t>
            </a:r>
            <a:r>
              <a:rPr lang="en-US" altLang="ja-JP" dirty="0"/>
              <a:t> NDCO</a:t>
            </a:r>
            <a:r>
              <a:rPr lang="ja-JP" altLang="en-US" dirty="0"/>
              <a:t>のビジネスチャンス＆</a:t>
            </a:r>
            <a:r>
              <a:rPr lang="ja-JP" altLang="en-US" dirty="0" smtClean="0"/>
              <a:t>成長（２）</a:t>
            </a:r>
            <a:endParaRPr kumimoji="1" lang="ja-JP" altLang="en-US" dirty="0"/>
          </a:p>
        </p:txBody>
      </p:sp>
    </p:spTree>
    <p:extLst>
      <p:ext uri="{BB962C8B-B14F-4D97-AF65-F5344CB8AC3E}">
        <p14:creationId xmlns:p14="http://schemas.microsoft.com/office/powerpoint/2010/main" val="1233383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dirty="0" smtClean="0"/>
              <a:t>◆　最後</a:t>
            </a:r>
            <a:endParaRPr lang="ja-JP" altLang="en-US" dirty="0"/>
          </a:p>
        </p:txBody>
      </p:sp>
      <p:sp>
        <p:nvSpPr>
          <p:cNvPr id="7" name="テキスト ボックス 10"/>
          <p:cNvSpPr txBox="1"/>
          <p:nvPr/>
        </p:nvSpPr>
        <p:spPr>
          <a:xfrm>
            <a:off x="1885784" y="3105835"/>
            <a:ext cx="6134431" cy="646331"/>
          </a:xfrm>
          <a:prstGeom prst="rect">
            <a:avLst/>
          </a:prstGeom>
          <a:noFill/>
        </p:spPr>
        <p:txBody>
          <a:bodyPr wrap="square" rtlCol="0">
            <a:spAutoFit/>
          </a:bodyPr>
          <a:ls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8" algn="l" defTabSz="457133" rtl="0" eaLnBrk="1" latinLnBrk="0" hangingPunct="1">
              <a:defRPr sz="1800" kern="1200">
                <a:solidFill>
                  <a:schemeClr val="tx1"/>
                </a:solidFill>
                <a:latin typeface="+mn-lt"/>
                <a:ea typeface="+mn-ea"/>
                <a:cs typeface="+mn-cs"/>
              </a:defRPr>
            </a:lvl3pPr>
            <a:lvl4pPr marL="1371401" algn="l" defTabSz="457133" rtl="0" eaLnBrk="1" latinLnBrk="0" hangingPunct="1">
              <a:defRPr sz="1800" kern="1200">
                <a:solidFill>
                  <a:schemeClr val="tx1"/>
                </a:solidFill>
                <a:latin typeface="+mn-lt"/>
                <a:ea typeface="+mn-ea"/>
                <a:cs typeface="+mn-cs"/>
              </a:defRPr>
            </a:lvl4pPr>
            <a:lvl5pPr marL="1828535" algn="l" defTabSz="457133" rtl="0" eaLnBrk="1" latinLnBrk="0" hangingPunct="1">
              <a:defRPr sz="1800" kern="1200">
                <a:solidFill>
                  <a:schemeClr val="tx1"/>
                </a:solidFill>
                <a:latin typeface="+mn-lt"/>
                <a:ea typeface="+mn-ea"/>
                <a:cs typeface="+mn-cs"/>
              </a:defRPr>
            </a:lvl5pPr>
            <a:lvl6pPr marL="2285669" algn="l" defTabSz="457133" rtl="0" eaLnBrk="1" latinLnBrk="0" hangingPunct="1">
              <a:defRPr sz="1800" kern="1200">
                <a:solidFill>
                  <a:schemeClr val="tx1"/>
                </a:solidFill>
                <a:latin typeface="+mn-lt"/>
                <a:ea typeface="+mn-ea"/>
                <a:cs typeface="+mn-cs"/>
              </a:defRPr>
            </a:lvl6pPr>
            <a:lvl7pPr marL="2742803" algn="l" defTabSz="457133" rtl="0" eaLnBrk="1" latinLnBrk="0" hangingPunct="1">
              <a:defRPr sz="1800" kern="1200">
                <a:solidFill>
                  <a:schemeClr val="tx1"/>
                </a:solidFill>
                <a:latin typeface="+mn-lt"/>
                <a:ea typeface="+mn-ea"/>
                <a:cs typeface="+mn-cs"/>
              </a:defRPr>
            </a:lvl7pPr>
            <a:lvl8pPr marL="3199936" algn="l" defTabSz="457133" rtl="0" eaLnBrk="1" latinLnBrk="0" hangingPunct="1">
              <a:defRPr sz="1800" kern="1200">
                <a:solidFill>
                  <a:schemeClr val="tx1"/>
                </a:solidFill>
                <a:latin typeface="+mn-lt"/>
                <a:ea typeface="+mn-ea"/>
                <a:cs typeface="+mn-cs"/>
              </a:defRPr>
            </a:lvl8pPr>
            <a:lvl9pPr marL="3657070" algn="l" defTabSz="457133" rtl="0" eaLnBrk="1" latinLnBrk="0" hangingPunct="1">
              <a:defRPr sz="1800" kern="1200">
                <a:solidFill>
                  <a:schemeClr val="tx1"/>
                </a:solidFill>
                <a:latin typeface="+mn-lt"/>
                <a:ea typeface="+mn-ea"/>
                <a:cs typeface="+mn-cs"/>
              </a:defRPr>
            </a:lvl9pPr>
          </a:lstStyle>
          <a:p>
            <a:r>
              <a:rPr kumimoji="1" lang="ja-JP" altLang="en-US" sz="3600" dirty="0" smtClean="0"/>
              <a:t>ご清聴ありがとうございました。</a:t>
            </a:r>
            <a:endParaRPr kumimoji="1" lang="ja-JP" altLang="en-US" sz="3600" dirty="0"/>
          </a:p>
        </p:txBody>
      </p:sp>
    </p:spTree>
    <p:extLst>
      <p:ext uri="{BB962C8B-B14F-4D97-AF65-F5344CB8AC3E}">
        <p14:creationId xmlns:p14="http://schemas.microsoft.com/office/powerpoint/2010/main" val="12061248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9559572" y="3333753"/>
            <a:ext cx="184731" cy="312714"/>
          </a:xfrm>
          <a:prstGeom prst="rect">
            <a:avLst/>
          </a:prstGeom>
          <a:noFill/>
        </p:spPr>
        <p:txBody>
          <a:bodyPr wrap="none" rtlCol="0">
            <a:spAutoFit/>
          </a:bodyPr>
          <a:lstStyle/>
          <a:p>
            <a:endParaRPr lang="ja-JP" altLang="en-US" sz="1432" dirty="0"/>
          </a:p>
        </p:txBody>
      </p:sp>
    </p:spTree>
    <p:extLst>
      <p:ext uri="{BB962C8B-B14F-4D97-AF65-F5344CB8AC3E}">
        <p14:creationId xmlns:p14="http://schemas.microsoft.com/office/powerpoint/2010/main" val="118520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315266" y="2061238"/>
            <a:ext cx="7491659" cy="662074"/>
          </a:xfrm>
          <a:prstGeom prst="rect">
            <a:avLst/>
          </a:prstGeom>
        </p:spPr>
        <p:txBody>
          <a:bodyPr anchor="ctr" anchorCtr="1">
            <a:normAutofit/>
          </a:bodyPr>
          <a:lstStyle>
            <a:lvl1pPr algn="ctr" defTabSz="484862" rtl="0" eaLnBrk="1" fontAlgn="base" hangingPunct="1">
              <a:spcBef>
                <a:spcPct val="0"/>
              </a:spcBef>
              <a:spcAft>
                <a:spcPct val="0"/>
              </a:spcAft>
              <a:defRPr kumimoji="1" sz="2400" b="0" i="0" kern="1200" spc="200" baseline="0">
                <a:solidFill>
                  <a:srgbClr val="FFFFFF"/>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3200" dirty="0"/>
              <a:t>２</a:t>
            </a:r>
            <a:r>
              <a:rPr lang="ja-JP" altLang="en-US" sz="3200" dirty="0" smtClean="0"/>
              <a:t>．イベント全体概要のご説明</a:t>
            </a:r>
            <a:endParaRPr lang="ja-JP" altLang="en-US" sz="3200" dirty="0"/>
          </a:p>
        </p:txBody>
      </p:sp>
      <p:sp>
        <p:nvSpPr>
          <p:cNvPr id="4" name="タイトル 1"/>
          <p:cNvSpPr txBox="1">
            <a:spLocks/>
          </p:cNvSpPr>
          <p:nvPr/>
        </p:nvSpPr>
        <p:spPr>
          <a:xfrm>
            <a:off x="2374842" y="3363163"/>
            <a:ext cx="7491659" cy="662074"/>
          </a:xfrm>
          <a:prstGeom prst="rect">
            <a:avLst/>
          </a:prstGeom>
          <a:noFill/>
        </p:spPr>
        <p:txBody>
          <a:bodyPr vert="horz" lIns="84024" tIns="42012" rIns="84024" bIns="42012" anchor="ctr" anchorCtr="0">
            <a:normAutofit/>
          </a:bodyPr>
          <a:lstStyle>
            <a:lvl1pPr algn="l" defTabSz="457133" rtl="0" eaLnBrk="1" latinLnBrk="0" hangingPunct="1">
              <a:spcBef>
                <a:spcPct val="0"/>
              </a:spcBef>
              <a:buNone/>
              <a:defRPr kumimoji="1" lang="ja-JP" altLang="en-US" sz="2000" kern="1200" baseline="0">
                <a:solidFill>
                  <a:schemeClr val="bg1"/>
                </a:solidFill>
                <a:latin typeface="+mn-ea"/>
                <a:ea typeface="+mn-ea"/>
                <a:cs typeface="+mn-cs"/>
              </a:defRPr>
            </a:lvl1pPr>
          </a:lstStyle>
          <a:p>
            <a:r>
              <a:rPr lang="ja-JP" altLang="en-US" sz="2400" dirty="0" smtClean="0"/>
              <a:t>第一</a:t>
            </a:r>
            <a:r>
              <a:rPr lang="ja-JP" altLang="en-US" sz="2400" dirty="0"/>
              <a:t>開発</a:t>
            </a:r>
            <a:r>
              <a:rPr lang="ja-JP" altLang="en-US" sz="2400" dirty="0" smtClean="0"/>
              <a:t>　　魏　格民</a:t>
            </a:r>
            <a:endParaRPr lang="ja-JP" altLang="en-US" sz="2400" dirty="0"/>
          </a:p>
        </p:txBody>
      </p:sp>
    </p:spTree>
    <p:extLst>
      <p:ext uri="{BB962C8B-B14F-4D97-AF65-F5344CB8AC3E}">
        <p14:creationId xmlns:p14="http://schemas.microsoft.com/office/powerpoint/2010/main" val="2488881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315266" y="2061238"/>
            <a:ext cx="7491659" cy="662074"/>
          </a:xfrm>
          <a:prstGeom prst="rect">
            <a:avLst/>
          </a:prstGeom>
        </p:spPr>
        <p:txBody>
          <a:bodyPr anchor="ctr" anchorCtr="1">
            <a:normAutofit/>
          </a:bodyPr>
          <a:lstStyle>
            <a:lvl1pPr algn="ctr" defTabSz="484862" rtl="0" eaLnBrk="1" fontAlgn="base" hangingPunct="1">
              <a:spcBef>
                <a:spcPct val="0"/>
              </a:spcBef>
              <a:spcAft>
                <a:spcPct val="0"/>
              </a:spcAft>
              <a:defRPr kumimoji="1" sz="2400" b="0" i="0" kern="1200" spc="200" baseline="0">
                <a:solidFill>
                  <a:srgbClr val="FFFFFF"/>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3200" dirty="0" smtClean="0"/>
              <a:t>３．イベント内容説明（１）</a:t>
            </a:r>
            <a:endParaRPr lang="ja-JP" altLang="en-US" sz="3200" dirty="0"/>
          </a:p>
        </p:txBody>
      </p:sp>
      <p:sp>
        <p:nvSpPr>
          <p:cNvPr id="4" name="タイトル 1"/>
          <p:cNvSpPr txBox="1">
            <a:spLocks/>
          </p:cNvSpPr>
          <p:nvPr/>
        </p:nvSpPr>
        <p:spPr>
          <a:xfrm>
            <a:off x="2374842" y="3363163"/>
            <a:ext cx="7491659" cy="662074"/>
          </a:xfrm>
          <a:prstGeom prst="rect">
            <a:avLst/>
          </a:prstGeom>
          <a:noFill/>
        </p:spPr>
        <p:txBody>
          <a:bodyPr vert="horz" lIns="84024" tIns="42012" rIns="84024" bIns="42012" anchor="ctr" anchorCtr="0">
            <a:normAutofit/>
          </a:bodyPr>
          <a:lstStyle>
            <a:lvl1pPr algn="l" defTabSz="457133" rtl="0" eaLnBrk="1" latinLnBrk="0" hangingPunct="1">
              <a:spcBef>
                <a:spcPct val="0"/>
              </a:spcBef>
              <a:buNone/>
              <a:defRPr kumimoji="1" lang="ja-JP" altLang="en-US" sz="2000" kern="1200" baseline="0">
                <a:solidFill>
                  <a:schemeClr val="bg1"/>
                </a:solidFill>
                <a:latin typeface="+mn-ea"/>
                <a:ea typeface="+mn-ea"/>
                <a:cs typeface="+mn-cs"/>
              </a:defRPr>
            </a:lvl1pPr>
          </a:lstStyle>
          <a:p>
            <a:r>
              <a:rPr lang="ja-JP" altLang="en-US" sz="2400" dirty="0" smtClean="0"/>
              <a:t>第四開発　　</a:t>
            </a:r>
            <a:r>
              <a:rPr lang="ja-JP" altLang="en-US" sz="2400" dirty="0"/>
              <a:t>ホウ</a:t>
            </a:r>
            <a:r>
              <a:rPr lang="ja-JP" altLang="en-US" sz="2400" dirty="0" smtClean="0"/>
              <a:t>　帥</a:t>
            </a:r>
            <a:endParaRPr lang="ja-JP" altLang="en-US" sz="2400" dirty="0"/>
          </a:p>
        </p:txBody>
      </p:sp>
    </p:spTree>
    <p:extLst>
      <p:ext uri="{BB962C8B-B14F-4D97-AF65-F5344CB8AC3E}">
        <p14:creationId xmlns:p14="http://schemas.microsoft.com/office/powerpoint/2010/main" val="4102940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dirty="0" smtClean="0"/>
              <a:t>３．１</a:t>
            </a:r>
            <a:r>
              <a:rPr lang="ja-JP" altLang="en-US" dirty="0"/>
              <a:t>　</a:t>
            </a:r>
            <a:r>
              <a:rPr lang="ja-JP" altLang="en-US" b="1" dirty="0">
                <a:latin typeface="Meiryo UI" panose="020B0604030504040204" pitchFamily="50" charset="-128"/>
                <a:ea typeface="Meiryo UI" panose="020B0604030504040204" pitchFamily="50" charset="-128"/>
                <a:cs typeface="Meiryo UI" panose="020B0604030504040204" pitchFamily="50" charset="-128"/>
              </a:rPr>
              <a:t>インシュアテックと保険の未来</a:t>
            </a:r>
            <a:endParaRPr lang="ja-JP" altLang="en-US" dirty="0"/>
          </a:p>
        </p:txBody>
      </p:sp>
      <p:pic>
        <p:nvPicPr>
          <p:cNvPr id="7" name="図 6">
            <a:extLst>
              <a:ext uri="{FF2B5EF4-FFF2-40B4-BE49-F238E27FC236}">
                <a16:creationId xmlns="" xmlns:a16="http://schemas.microsoft.com/office/drawing/2014/main" id="{929BF209-1BDD-432D-9ACA-CDDA8CD7B69E}"/>
              </a:ext>
            </a:extLst>
          </p:cNvPr>
          <p:cNvPicPr>
            <a:picLocks noChangeAspect="1"/>
          </p:cNvPicPr>
          <p:nvPr/>
        </p:nvPicPr>
        <p:blipFill rotWithShape="1">
          <a:blip r:embed="rId2"/>
          <a:srcRect l="11348"/>
          <a:stretch/>
        </p:blipFill>
        <p:spPr>
          <a:xfrm>
            <a:off x="100668" y="747919"/>
            <a:ext cx="9722840" cy="4394349"/>
          </a:xfrm>
          <a:prstGeom prst="rect">
            <a:avLst/>
          </a:prstGeom>
        </p:spPr>
      </p:pic>
      <p:sp>
        <p:nvSpPr>
          <p:cNvPr id="8" name="コンテンツ プレースホルダー 2">
            <a:extLst>
              <a:ext uri="{FF2B5EF4-FFF2-40B4-BE49-F238E27FC236}">
                <a16:creationId xmlns="" xmlns:a16="http://schemas.microsoft.com/office/drawing/2014/main" id="{2B5C9C53-FA29-4644-955F-F0278C8A29E3}"/>
              </a:ext>
            </a:extLst>
          </p:cNvPr>
          <p:cNvSpPr>
            <a:spLocks noGrp="1"/>
          </p:cNvSpPr>
          <p:nvPr>
            <p:ph sz="quarter" idx="10"/>
          </p:nvPr>
        </p:nvSpPr>
        <p:spPr>
          <a:xfrm>
            <a:off x="126440" y="5193056"/>
            <a:ext cx="9697068" cy="902943"/>
          </a:xfrm>
        </p:spPr>
        <p:txBody>
          <a:bodyPr>
            <a:normAutofit fontScale="85000" lnSpcReduction="20000"/>
          </a:bodyPr>
          <a:lstStyle/>
          <a:p>
            <a:r>
              <a:rPr lang="en-US" altLang="ja-JP" sz="1400" dirty="0">
                <a:solidFill>
                  <a:srgbClr val="000000"/>
                </a:solidFill>
                <a:latin typeface="+mn-ea"/>
                <a:ea typeface="+mn-ea"/>
              </a:rPr>
              <a:t>※</a:t>
            </a:r>
            <a:r>
              <a:rPr lang="ja-JP" altLang="en-US" sz="1400" b="1" dirty="0">
                <a:solidFill>
                  <a:srgbClr val="000000"/>
                </a:solidFill>
                <a:latin typeface="+mn-ea"/>
                <a:ea typeface="+mn-ea"/>
                <a:cs typeface="Meiryo UI" panose="020B0604030504040204" pitchFamily="50" charset="-128"/>
              </a:rPr>
              <a:t>インシュアテックとは</a:t>
            </a:r>
            <a:endParaRPr lang="en-US" altLang="ja-JP" sz="1400" dirty="0">
              <a:solidFill>
                <a:srgbClr val="000000"/>
              </a:solidFill>
              <a:latin typeface="+mn-ea"/>
              <a:ea typeface="+mn-ea"/>
            </a:endParaRPr>
          </a:p>
          <a:p>
            <a:r>
              <a:rPr lang="ja-JP" altLang="en-US" sz="1400" dirty="0">
                <a:solidFill>
                  <a:srgbClr val="000000"/>
                </a:solidFill>
                <a:latin typeface="+mn-ea"/>
                <a:ea typeface="+mn-ea"/>
              </a:rPr>
              <a:t>　</a:t>
            </a:r>
            <a:r>
              <a:rPr lang="en-US" altLang="ja-JP" sz="1200" dirty="0">
                <a:solidFill>
                  <a:srgbClr val="000000"/>
                </a:solidFill>
                <a:latin typeface="+mn-ea"/>
                <a:ea typeface="+mn-ea"/>
              </a:rPr>
              <a:t>Insurance</a:t>
            </a:r>
            <a:r>
              <a:rPr lang="ja-JP" altLang="en-US" sz="1200" dirty="0">
                <a:solidFill>
                  <a:srgbClr val="000000"/>
                </a:solidFill>
                <a:latin typeface="+mn-ea"/>
                <a:ea typeface="+mn-ea"/>
              </a:rPr>
              <a:t>（保険）と</a:t>
            </a:r>
            <a:r>
              <a:rPr lang="en-US" altLang="ja-JP" sz="1200" dirty="0">
                <a:solidFill>
                  <a:srgbClr val="000000"/>
                </a:solidFill>
                <a:latin typeface="+mn-ea"/>
                <a:ea typeface="+mn-ea"/>
              </a:rPr>
              <a:t>Technology</a:t>
            </a:r>
            <a:r>
              <a:rPr lang="ja-JP" altLang="en-US" sz="1200" dirty="0">
                <a:solidFill>
                  <a:srgbClr val="000000"/>
                </a:solidFill>
                <a:latin typeface="+mn-ea"/>
                <a:ea typeface="+mn-ea"/>
              </a:rPr>
              <a:t>（テクノロジー）を掛け合わせた造語です。</a:t>
            </a:r>
            <a:endParaRPr lang="en-US" altLang="ja-JP" sz="1200" dirty="0">
              <a:solidFill>
                <a:srgbClr val="000000"/>
              </a:solidFill>
              <a:latin typeface="+mn-ea"/>
              <a:ea typeface="+mn-ea"/>
            </a:endParaRPr>
          </a:p>
          <a:p>
            <a:r>
              <a:rPr lang="ja-JP" altLang="en-US" sz="1200" dirty="0">
                <a:solidFill>
                  <a:srgbClr val="000000"/>
                </a:solidFill>
                <a:latin typeface="+mn-ea"/>
                <a:ea typeface="+mn-ea"/>
              </a:rPr>
              <a:t>　インシュアテックは、「インステック</a:t>
            </a:r>
            <a:r>
              <a:rPr lang="en-US" altLang="ja-JP" sz="1200" dirty="0">
                <a:solidFill>
                  <a:srgbClr val="000000"/>
                </a:solidFill>
                <a:latin typeface="+mn-ea"/>
                <a:ea typeface="+mn-ea"/>
              </a:rPr>
              <a:t>/</a:t>
            </a:r>
            <a:r>
              <a:rPr lang="en-US" altLang="ja-JP" sz="1200" dirty="0" err="1">
                <a:solidFill>
                  <a:srgbClr val="000000"/>
                </a:solidFill>
                <a:latin typeface="+mn-ea"/>
                <a:ea typeface="+mn-ea"/>
              </a:rPr>
              <a:t>InsTech</a:t>
            </a:r>
            <a:r>
              <a:rPr lang="ja-JP" altLang="en-US" sz="1200" dirty="0">
                <a:solidFill>
                  <a:srgbClr val="000000"/>
                </a:solidFill>
                <a:latin typeface="+mn-ea"/>
                <a:ea typeface="+mn-ea"/>
              </a:rPr>
              <a:t>」とも呼ばれていますが、いずれも、</a:t>
            </a:r>
            <a:r>
              <a:rPr lang="en-US" altLang="ja-JP" sz="1200" dirty="0">
                <a:solidFill>
                  <a:srgbClr val="000000"/>
                </a:solidFill>
                <a:latin typeface="+mn-ea"/>
                <a:ea typeface="+mn-ea"/>
              </a:rPr>
              <a:t>IT</a:t>
            </a:r>
            <a:r>
              <a:rPr lang="ja-JP" altLang="en-US" sz="1200" dirty="0">
                <a:solidFill>
                  <a:srgbClr val="000000"/>
                </a:solidFill>
                <a:latin typeface="+mn-ea"/>
                <a:ea typeface="+mn-ea"/>
              </a:rPr>
              <a:t>技術を駆使することで、保険サービスの効率性や収益性を高めたり、革新的な保険サービスを提供する技術多や考え方のことを指します。少し前に、テクノロジーによって革新的な金融商品やサービスを生み出す「フィンテック</a:t>
            </a:r>
            <a:r>
              <a:rPr lang="en-US" altLang="ja-JP" sz="1200" dirty="0">
                <a:solidFill>
                  <a:srgbClr val="000000"/>
                </a:solidFill>
                <a:latin typeface="+mn-ea"/>
                <a:ea typeface="+mn-ea"/>
              </a:rPr>
              <a:t>/FinTech</a:t>
            </a:r>
            <a:r>
              <a:rPr lang="ja-JP" altLang="en-US" sz="1200" dirty="0">
                <a:solidFill>
                  <a:srgbClr val="000000"/>
                </a:solidFill>
                <a:latin typeface="+mn-ea"/>
                <a:ea typeface="+mn-ea"/>
              </a:rPr>
              <a:t>」が話題になりましたが、インシュアテックは、その“保険業界版”とも言えます。</a:t>
            </a:r>
            <a:endParaRPr kumimoji="1" lang="ja-JP" altLang="en-US" sz="1200" dirty="0">
              <a:solidFill>
                <a:srgbClr val="000000"/>
              </a:solidFill>
              <a:latin typeface="+mn-ea"/>
              <a:ea typeface="+mn-ea"/>
            </a:endParaRPr>
          </a:p>
        </p:txBody>
      </p:sp>
    </p:spTree>
    <p:extLst>
      <p:ext uri="{BB962C8B-B14F-4D97-AF65-F5344CB8AC3E}">
        <p14:creationId xmlns:p14="http://schemas.microsoft.com/office/powerpoint/2010/main" val="3455056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．１</a:t>
            </a:r>
            <a:r>
              <a:rPr lang="ja-JP" altLang="en-US" sz="2000" dirty="0"/>
              <a:t>　内容紹介＆感想</a:t>
            </a:r>
            <a:endParaRPr lang="ja-JP" altLang="en-US" dirty="0"/>
          </a:p>
        </p:txBody>
      </p:sp>
      <p:sp>
        <p:nvSpPr>
          <p:cNvPr id="9" name="コンテンツ プレースホルダー 2">
            <a:extLst>
              <a:ext uri="{FF2B5EF4-FFF2-40B4-BE49-F238E27FC236}">
                <a16:creationId xmlns="" xmlns:a16="http://schemas.microsoft.com/office/drawing/2014/main" id="{53968491-7D6A-4582-A9D3-DE4EE82073DE}"/>
              </a:ext>
            </a:extLst>
          </p:cNvPr>
          <p:cNvSpPr>
            <a:spLocks noGrp="1"/>
          </p:cNvSpPr>
          <p:nvPr>
            <p:ph sz="quarter" idx="10"/>
          </p:nvPr>
        </p:nvSpPr>
        <p:spPr>
          <a:xfrm>
            <a:off x="470324" y="2402229"/>
            <a:ext cx="8547265" cy="888216"/>
          </a:xfrm>
          <a:solidFill>
            <a:schemeClr val="accent2">
              <a:lumMod val="40000"/>
              <a:lumOff val="60000"/>
            </a:schemeClr>
          </a:solidFill>
        </p:spPr>
        <p:txBody>
          <a:bodyPr>
            <a:noAutofit/>
          </a:bodyPr>
          <a:lstStyle/>
          <a:p>
            <a:r>
              <a:rPr lang="ja-JP" altLang="en-US" sz="2000" b="1" dirty="0">
                <a:solidFill>
                  <a:srgbClr val="000000"/>
                </a:solidFill>
              </a:rPr>
              <a:t>　　⇒感想：</a:t>
            </a:r>
            <a:r>
              <a:rPr lang="en-US" altLang="ja-JP" sz="2000" b="1" dirty="0" err="1">
                <a:solidFill>
                  <a:srgbClr val="000000"/>
                </a:solidFill>
              </a:rPr>
              <a:t>InsurTech</a:t>
            </a:r>
            <a:r>
              <a:rPr lang="ja-JP" altLang="en-US" sz="2000" b="1" dirty="0">
                <a:solidFill>
                  <a:srgbClr val="000000"/>
                </a:solidFill>
              </a:rPr>
              <a:t>（インシュアテック） の取り組みが本格化しており、</a:t>
            </a:r>
            <a:endParaRPr lang="en-US" altLang="ja-JP" sz="2000" b="1" dirty="0">
              <a:solidFill>
                <a:srgbClr val="000000"/>
              </a:solidFill>
            </a:endParaRPr>
          </a:p>
          <a:p>
            <a:r>
              <a:rPr lang="ja-JP" altLang="en-US" sz="2000" b="1" dirty="0">
                <a:solidFill>
                  <a:srgbClr val="000000"/>
                </a:solidFill>
              </a:rPr>
              <a:t>　　　　　　　</a:t>
            </a:r>
            <a:r>
              <a:rPr lang="ja-JP" altLang="en-US" sz="2000" dirty="0">
                <a:solidFill>
                  <a:srgbClr val="000000"/>
                </a:solidFill>
              </a:rPr>
              <a:t>中小から大手までがこぞって力を入れ始めた</a:t>
            </a:r>
            <a:endParaRPr kumimoji="1" lang="en-US" altLang="ja-JP" sz="2000" dirty="0">
              <a:solidFill>
                <a:srgbClr val="000000"/>
              </a:solidFill>
            </a:endParaRPr>
          </a:p>
          <a:p>
            <a:r>
              <a:rPr lang="ja-JP" altLang="en-US" sz="2000" dirty="0">
                <a:solidFill>
                  <a:srgbClr val="000000"/>
                </a:solidFill>
              </a:rPr>
              <a:t>　　</a:t>
            </a:r>
            <a:endParaRPr kumimoji="1" lang="ja-JP" altLang="en-US" sz="2000" dirty="0">
              <a:solidFill>
                <a:srgbClr val="000000"/>
              </a:solidFill>
            </a:endParaRPr>
          </a:p>
        </p:txBody>
      </p:sp>
      <p:sp>
        <p:nvSpPr>
          <p:cNvPr id="10" name="コンテンツ プレースホルダー 2">
            <a:extLst>
              <a:ext uri="{FF2B5EF4-FFF2-40B4-BE49-F238E27FC236}">
                <a16:creationId xmlns="" xmlns:a16="http://schemas.microsoft.com/office/drawing/2014/main" id="{50272DC0-1FC9-4F82-A89A-998444877E73}"/>
              </a:ext>
            </a:extLst>
          </p:cNvPr>
          <p:cNvSpPr txBox="1">
            <a:spLocks/>
          </p:cNvSpPr>
          <p:nvPr/>
        </p:nvSpPr>
        <p:spPr>
          <a:xfrm>
            <a:off x="470326" y="887093"/>
            <a:ext cx="8547264" cy="1472092"/>
          </a:xfrm>
          <a:prstGeom prst="rect">
            <a:avLst/>
          </a:prstGeom>
          <a:no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800" dirty="0"/>
              <a:t>内容　①：</a:t>
            </a:r>
            <a:r>
              <a:rPr lang="ja-JP" altLang="en-US" sz="1800" b="1" dirty="0"/>
              <a:t>インシュアテック</a:t>
            </a:r>
            <a:r>
              <a:rPr lang="ja-JP" altLang="en-US" sz="1800" dirty="0"/>
              <a:t>の取り組み現状の紹介</a:t>
            </a:r>
            <a:endParaRPr lang="en-US" altLang="ja-JP" sz="1800" dirty="0"/>
          </a:p>
          <a:p>
            <a:r>
              <a:rPr lang="ja-JP" altLang="en-US" sz="1800" dirty="0"/>
              <a:t>   ・ ビックデータを基づき、お客様のニーズを発見し、新たな保険商品を開発する</a:t>
            </a:r>
            <a:endParaRPr lang="en-US" altLang="ja-JP" sz="1800" dirty="0"/>
          </a:p>
          <a:p>
            <a:r>
              <a:rPr lang="ja-JP" altLang="en-US" sz="1800" dirty="0"/>
              <a:t>   ・ 人工知能（</a:t>
            </a:r>
            <a:r>
              <a:rPr lang="en-US" altLang="ja-JP" sz="1800" dirty="0"/>
              <a:t>AI</a:t>
            </a:r>
            <a:r>
              <a:rPr lang="ja-JP" altLang="en-US" sz="1800" dirty="0"/>
              <a:t>）を活用し、保険の査定を行う</a:t>
            </a:r>
            <a:endParaRPr lang="en-US" altLang="ja-JP" sz="1800" dirty="0"/>
          </a:p>
          <a:p>
            <a:r>
              <a:rPr lang="ja-JP" altLang="en-US" sz="1800" dirty="0"/>
              <a:t>   ・ </a:t>
            </a:r>
            <a:r>
              <a:rPr lang="ja-JP" altLang="en-US" dirty="0"/>
              <a:t>ブロックチェーンを利用し、保険契約を保管する</a:t>
            </a:r>
          </a:p>
        </p:txBody>
      </p:sp>
      <p:sp>
        <p:nvSpPr>
          <p:cNvPr id="11" name="コンテンツ プレースホルダー 2">
            <a:extLst>
              <a:ext uri="{FF2B5EF4-FFF2-40B4-BE49-F238E27FC236}">
                <a16:creationId xmlns="" xmlns:a16="http://schemas.microsoft.com/office/drawing/2014/main" id="{0CCF49A8-87DC-4CAB-A7D4-A8D5AD34103D}"/>
              </a:ext>
            </a:extLst>
          </p:cNvPr>
          <p:cNvSpPr txBox="1">
            <a:spLocks/>
          </p:cNvSpPr>
          <p:nvPr/>
        </p:nvSpPr>
        <p:spPr>
          <a:xfrm>
            <a:off x="470324" y="3290444"/>
            <a:ext cx="8547264" cy="2011776"/>
          </a:xfrm>
          <a:prstGeom prst="rect">
            <a:avLst/>
          </a:prstGeom>
          <a:no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800" dirty="0"/>
              <a:t>内容　②：保険に対する今後の展望</a:t>
            </a:r>
            <a:endParaRPr lang="en-US" altLang="ja-JP" sz="1800" dirty="0"/>
          </a:p>
          <a:p>
            <a:r>
              <a:rPr lang="ja-JP" altLang="en-US" sz="1800" dirty="0"/>
              <a:t>   ・ </a:t>
            </a:r>
            <a:r>
              <a:rPr lang="ja-JP" altLang="en-US" sz="1800" b="1" dirty="0"/>
              <a:t>イノベーション</a:t>
            </a:r>
            <a:r>
              <a:rPr lang="ja-JP" altLang="en-US" sz="1800" dirty="0"/>
              <a:t>創出により、新たな保険サービスが生まれる</a:t>
            </a:r>
            <a:endParaRPr lang="en-US" altLang="ja-JP" sz="1800" dirty="0"/>
          </a:p>
          <a:p>
            <a:r>
              <a:rPr lang="ja-JP" altLang="en-US" sz="1800" dirty="0"/>
              <a:t>   ・ 保険会社は単一保険契約で自動車、住宅、健康、傷害などの</a:t>
            </a:r>
            <a:endParaRPr lang="en-US" altLang="ja-JP" sz="1800" dirty="0"/>
          </a:p>
          <a:p>
            <a:r>
              <a:rPr lang="en-US" altLang="ja-JP" sz="1800" dirty="0"/>
              <a:t>      </a:t>
            </a:r>
            <a:r>
              <a:rPr lang="ja-JP" altLang="en-US" sz="1800" dirty="0"/>
              <a:t>複数のリスクをカバーする特定個人向けの保険商品が生まれる</a:t>
            </a:r>
            <a:endParaRPr lang="en-US" altLang="ja-JP" sz="1800" dirty="0"/>
          </a:p>
          <a:p>
            <a:r>
              <a:rPr lang="ja-JP" altLang="en-US" sz="1800" dirty="0"/>
              <a:t>   ・ </a:t>
            </a:r>
            <a:r>
              <a:rPr lang="en-US" altLang="ja-JP" sz="1800" dirty="0"/>
              <a:t>IoT</a:t>
            </a:r>
            <a:r>
              <a:rPr lang="ja-JP" altLang="en-US" sz="1800" dirty="0"/>
              <a:t>は、新しい顧客との関係性を構築するための、継続的、常時かつ</a:t>
            </a:r>
            <a:endParaRPr lang="en-US" altLang="ja-JP" sz="1800" dirty="0"/>
          </a:p>
          <a:p>
            <a:r>
              <a:rPr lang="en-US" altLang="ja-JP" sz="1800" dirty="0"/>
              <a:t>      </a:t>
            </a:r>
            <a:r>
              <a:rPr lang="ja-JP" altLang="en-US" sz="1800" dirty="0"/>
              <a:t>一貫したコミュニケーションの機会を創出する</a:t>
            </a:r>
            <a:endParaRPr lang="ja-JP" altLang="en-US" dirty="0"/>
          </a:p>
        </p:txBody>
      </p:sp>
      <p:sp>
        <p:nvSpPr>
          <p:cNvPr id="12" name="コンテンツ プレースホルダー 2">
            <a:extLst>
              <a:ext uri="{FF2B5EF4-FFF2-40B4-BE49-F238E27FC236}">
                <a16:creationId xmlns="" xmlns:a16="http://schemas.microsoft.com/office/drawing/2014/main" id="{F646A122-9D8E-430A-BC5D-B5A177C2099D}"/>
              </a:ext>
            </a:extLst>
          </p:cNvPr>
          <p:cNvSpPr txBox="1">
            <a:spLocks/>
          </p:cNvSpPr>
          <p:nvPr/>
        </p:nvSpPr>
        <p:spPr>
          <a:xfrm>
            <a:off x="470323" y="5430971"/>
            <a:ext cx="8547265" cy="759464"/>
          </a:xfrm>
          <a:prstGeom prst="rect">
            <a:avLst/>
          </a:prstGeom>
          <a:solidFill>
            <a:schemeClr val="accent2">
              <a:lumMod val="40000"/>
              <a:lumOff val="60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b="1" dirty="0">
                <a:solidFill>
                  <a:srgbClr val="000000"/>
                </a:solidFill>
              </a:rPr>
              <a:t>　　⇒感想：インシュアテック</a:t>
            </a:r>
            <a:r>
              <a:rPr lang="ja-JP" altLang="en-US" dirty="0">
                <a:solidFill>
                  <a:srgbClr val="000000"/>
                </a:solidFill>
              </a:rPr>
              <a:t>の取り組みにより、</a:t>
            </a:r>
            <a:endParaRPr lang="en-US" altLang="ja-JP" dirty="0">
              <a:solidFill>
                <a:srgbClr val="000000"/>
              </a:solidFill>
            </a:endParaRPr>
          </a:p>
          <a:p>
            <a:r>
              <a:rPr lang="ja-JP" altLang="en-US" dirty="0">
                <a:solidFill>
                  <a:srgbClr val="000000"/>
                </a:solidFill>
              </a:rPr>
              <a:t>　　　　　　　保険会社の既存ビジネスを破壊する恐れがある　　</a:t>
            </a:r>
          </a:p>
        </p:txBody>
      </p:sp>
    </p:spTree>
    <p:extLst>
      <p:ext uri="{BB962C8B-B14F-4D97-AF65-F5344CB8AC3E}">
        <p14:creationId xmlns:p14="http://schemas.microsoft.com/office/powerpoint/2010/main" val="2667502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a:t>
            </a:r>
            <a:r>
              <a:rPr lang="en-US" altLang="ja-JP" sz="2000" dirty="0" smtClean="0"/>
              <a:t>1</a:t>
            </a:r>
            <a:r>
              <a:rPr lang="ja-JP" altLang="en-US" sz="2000" dirty="0"/>
              <a:t>　今後の展望</a:t>
            </a:r>
            <a:endParaRPr lang="ja-JP" altLang="en-US" dirty="0"/>
          </a:p>
        </p:txBody>
      </p:sp>
      <p:sp>
        <p:nvSpPr>
          <p:cNvPr id="8" name="矢印: 右 4">
            <a:extLst>
              <a:ext uri="{FF2B5EF4-FFF2-40B4-BE49-F238E27FC236}">
                <a16:creationId xmlns="" xmlns:a16="http://schemas.microsoft.com/office/drawing/2014/main" id="{6732278B-3DCE-44E1-9C90-6F01CADACAAE}"/>
              </a:ext>
            </a:extLst>
          </p:cNvPr>
          <p:cNvSpPr/>
          <p:nvPr/>
        </p:nvSpPr>
        <p:spPr>
          <a:xfrm>
            <a:off x="5570436" y="3480570"/>
            <a:ext cx="415571" cy="2364875"/>
          </a:xfrm>
          <a:prstGeom prst="rightArrow">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3" name="正方形/長方形 12">
            <a:extLst>
              <a:ext uri="{FF2B5EF4-FFF2-40B4-BE49-F238E27FC236}">
                <a16:creationId xmlns="" xmlns:a16="http://schemas.microsoft.com/office/drawing/2014/main" id="{825EBC98-0E05-4DB9-979E-08D78F5FFED1}"/>
              </a:ext>
            </a:extLst>
          </p:cNvPr>
          <p:cNvSpPr/>
          <p:nvPr/>
        </p:nvSpPr>
        <p:spPr>
          <a:xfrm>
            <a:off x="6566451" y="4025793"/>
            <a:ext cx="2948609" cy="1522279"/>
          </a:xfrm>
          <a:prstGeom prst="rect">
            <a:avLst/>
          </a:prstGeom>
          <a:solidFill>
            <a:srgbClr val="FFC000">
              <a:alpha val="38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ja-JP" altLang="en-US" b="1" dirty="0">
                <a:solidFill>
                  <a:schemeClr val="tx1"/>
                </a:solidFill>
              </a:rPr>
              <a:t>テクノロジー導入</a:t>
            </a:r>
            <a:endParaRPr kumimoji="1" lang="en-US" altLang="ja-JP" dirty="0">
              <a:solidFill>
                <a:schemeClr val="tx1"/>
              </a:solidFill>
            </a:endParaRPr>
          </a:p>
          <a:p>
            <a:pPr algn="ctr"/>
            <a:r>
              <a:rPr kumimoji="1" lang="ja-JP" altLang="en-US" dirty="0">
                <a:solidFill>
                  <a:schemeClr val="tx1"/>
                </a:solidFill>
              </a:rPr>
              <a:t>システム</a:t>
            </a:r>
            <a:endParaRPr kumimoji="1" lang="zh-CN" altLang="en-US" dirty="0">
              <a:solidFill>
                <a:schemeClr val="tx1"/>
              </a:solidFill>
            </a:endParaRPr>
          </a:p>
        </p:txBody>
      </p:sp>
      <p:sp>
        <p:nvSpPr>
          <p:cNvPr id="14" name="Rectangle 8"/>
          <p:cNvSpPr>
            <a:spLocks noChangeArrowheads="1"/>
          </p:cNvSpPr>
          <p:nvPr/>
        </p:nvSpPr>
        <p:spPr bwMode="auto">
          <a:xfrm>
            <a:off x="292879" y="509376"/>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15" name="コンテンツ プレースホルダー 2">
            <a:extLst>
              <a:ext uri="{FF2B5EF4-FFF2-40B4-BE49-F238E27FC236}">
                <a16:creationId xmlns="" xmlns:a16="http://schemas.microsoft.com/office/drawing/2014/main" id="{CA850ECA-83FD-4C1B-897B-327E1512A641}"/>
              </a:ext>
            </a:extLst>
          </p:cNvPr>
          <p:cNvSpPr txBox="1">
            <a:spLocks/>
          </p:cNvSpPr>
          <p:nvPr/>
        </p:nvSpPr>
        <p:spPr>
          <a:xfrm>
            <a:off x="88348" y="688752"/>
            <a:ext cx="9337288" cy="514311"/>
          </a:xfrm>
          <a:prstGeom prst="rect">
            <a:avLst/>
          </a:prstGeom>
          <a:solidFill>
            <a:schemeClr val="bg1"/>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   １．</a:t>
            </a:r>
            <a:r>
              <a:rPr lang="ja-JP" altLang="en-US" b="1" dirty="0"/>
              <a:t>保険業務プロセス革新</a:t>
            </a:r>
            <a:endParaRPr lang="ja-JP" altLang="en-US" dirty="0"/>
          </a:p>
        </p:txBody>
      </p:sp>
      <p:sp>
        <p:nvSpPr>
          <p:cNvPr id="16" name="フローチャート: 結合子 15">
            <a:extLst>
              <a:ext uri="{FF2B5EF4-FFF2-40B4-BE49-F238E27FC236}">
                <a16:creationId xmlns="" xmlns:a16="http://schemas.microsoft.com/office/drawing/2014/main" id="{5CF65029-6B01-408B-904E-8EBB5EE80B33}"/>
              </a:ext>
            </a:extLst>
          </p:cNvPr>
          <p:cNvSpPr/>
          <p:nvPr/>
        </p:nvSpPr>
        <p:spPr>
          <a:xfrm>
            <a:off x="3628023" y="4222728"/>
            <a:ext cx="1138458" cy="1011290"/>
          </a:xfrm>
          <a:prstGeom prst="flowChartConnector">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solidFill>
                  <a:schemeClr val="tx1"/>
                </a:solidFill>
              </a:rPr>
              <a:t>保険商品</a:t>
            </a:r>
            <a:endParaRPr kumimoji="1" lang="en-US" altLang="ja-JP" sz="1200" dirty="0">
              <a:solidFill>
                <a:schemeClr val="tx1"/>
              </a:solidFill>
            </a:endParaRPr>
          </a:p>
          <a:p>
            <a:pPr algn="ctr"/>
            <a:r>
              <a:rPr kumimoji="1" lang="ja-JP" altLang="en-US" sz="1200" dirty="0">
                <a:solidFill>
                  <a:schemeClr val="tx1"/>
                </a:solidFill>
              </a:rPr>
              <a:t>提案</a:t>
            </a:r>
            <a:endParaRPr kumimoji="1" lang="zh-CN" altLang="en-US" sz="1200" dirty="0">
              <a:solidFill>
                <a:schemeClr val="tx1"/>
              </a:solidFill>
            </a:endParaRPr>
          </a:p>
        </p:txBody>
      </p:sp>
      <p:sp>
        <p:nvSpPr>
          <p:cNvPr id="17" name="フローチャート: 結合子 16">
            <a:extLst>
              <a:ext uri="{FF2B5EF4-FFF2-40B4-BE49-F238E27FC236}">
                <a16:creationId xmlns="" xmlns:a16="http://schemas.microsoft.com/office/drawing/2014/main" id="{A3007B9E-796E-4B65-A852-569C2916B5B0}"/>
              </a:ext>
            </a:extLst>
          </p:cNvPr>
          <p:cNvSpPr/>
          <p:nvPr/>
        </p:nvSpPr>
        <p:spPr>
          <a:xfrm>
            <a:off x="3156809" y="5408337"/>
            <a:ext cx="1138458" cy="1011290"/>
          </a:xfrm>
          <a:prstGeom prst="flowChartConnector">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solidFill>
                  <a:schemeClr val="tx1"/>
                </a:solidFill>
              </a:rPr>
              <a:t>引受査定</a:t>
            </a:r>
            <a:endParaRPr kumimoji="1" lang="zh-CN" altLang="en-US" sz="1200" dirty="0">
              <a:solidFill>
                <a:schemeClr val="tx1"/>
              </a:solidFill>
            </a:endParaRPr>
          </a:p>
        </p:txBody>
      </p:sp>
      <p:sp>
        <p:nvSpPr>
          <p:cNvPr id="18" name="フローチャート: 結合子 17">
            <a:extLst>
              <a:ext uri="{FF2B5EF4-FFF2-40B4-BE49-F238E27FC236}">
                <a16:creationId xmlns="" xmlns:a16="http://schemas.microsoft.com/office/drawing/2014/main" id="{FA82731E-7CDC-43EB-A145-3D3160439F46}"/>
              </a:ext>
            </a:extLst>
          </p:cNvPr>
          <p:cNvSpPr/>
          <p:nvPr/>
        </p:nvSpPr>
        <p:spPr>
          <a:xfrm>
            <a:off x="1744041" y="5372100"/>
            <a:ext cx="1138458" cy="1011290"/>
          </a:xfrm>
          <a:prstGeom prst="flowChartConnector">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solidFill>
                  <a:schemeClr val="tx1"/>
                </a:solidFill>
              </a:rPr>
              <a:t>コール</a:t>
            </a:r>
            <a:endParaRPr kumimoji="1" lang="en-US" altLang="ja-JP" sz="1200" dirty="0">
              <a:solidFill>
                <a:schemeClr val="tx1"/>
              </a:solidFill>
            </a:endParaRPr>
          </a:p>
          <a:p>
            <a:pPr algn="ctr"/>
            <a:r>
              <a:rPr kumimoji="1" lang="ja-JP" altLang="en-US" sz="1200" dirty="0">
                <a:solidFill>
                  <a:schemeClr val="tx1"/>
                </a:solidFill>
              </a:rPr>
              <a:t>センター</a:t>
            </a:r>
            <a:endParaRPr kumimoji="1" lang="zh-CN" altLang="en-US" sz="1200" dirty="0">
              <a:solidFill>
                <a:schemeClr val="tx1"/>
              </a:solidFill>
            </a:endParaRPr>
          </a:p>
        </p:txBody>
      </p:sp>
      <p:sp>
        <p:nvSpPr>
          <p:cNvPr id="19" name="フローチャート: 結合子 18">
            <a:extLst>
              <a:ext uri="{FF2B5EF4-FFF2-40B4-BE49-F238E27FC236}">
                <a16:creationId xmlns="" xmlns:a16="http://schemas.microsoft.com/office/drawing/2014/main" id="{F39F3E52-3410-4958-9F7A-769ED8DB3D36}"/>
              </a:ext>
            </a:extLst>
          </p:cNvPr>
          <p:cNvSpPr/>
          <p:nvPr/>
        </p:nvSpPr>
        <p:spPr>
          <a:xfrm>
            <a:off x="1183900" y="4222728"/>
            <a:ext cx="1138458" cy="1011290"/>
          </a:xfrm>
          <a:prstGeom prst="flowChartConnector">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solidFill>
                  <a:schemeClr val="tx1"/>
                </a:solidFill>
              </a:rPr>
              <a:t>保険金</a:t>
            </a:r>
            <a:endParaRPr kumimoji="1" lang="en-US" altLang="ja-JP" sz="1200" dirty="0">
              <a:solidFill>
                <a:schemeClr val="tx1"/>
              </a:solidFill>
            </a:endParaRPr>
          </a:p>
          <a:p>
            <a:pPr algn="ctr"/>
            <a:r>
              <a:rPr kumimoji="1" lang="ja-JP" altLang="en-US" sz="1200" dirty="0">
                <a:solidFill>
                  <a:schemeClr val="tx1"/>
                </a:solidFill>
              </a:rPr>
              <a:t>支払い</a:t>
            </a:r>
            <a:endParaRPr kumimoji="1" lang="zh-CN" altLang="en-US" sz="1200" dirty="0">
              <a:solidFill>
                <a:schemeClr val="tx1"/>
              </a:solidFill>
            </a:endParaRPr>
          </a:p>
        </p:txBody>
      </p:sp>
      <p:sp>
        <p:nvSpPr>
          <p:cNvPr id="20" name="フローチャート: 結合子 19">
            <a:extLst>
              <a:ext uri="{FF2B5EF4-FFF2-40B4-BE49-F238E27FC236}">
                <a16:creationId xmlns="" xmlns:a16="http://schemas.microsoft.com/office/drawing/2014/main" id="{C1FA3A44-BDE0-4D3C-B9E1-1C5F6F4ABE4C}"/>
              </a:ext>
            </a:extLst>
          </p:cNvPr>
          <p:cNvSpPr/>
          <p:nvPr/>
        </p:nvSpPr>
        <p:spPr>
          <a:xfrm>
            <a:off x="2421620" y="4409819"/>
            <a:ext cx="1138458" cy="1011290"/>
          </a:xfrm>
          <a:prstGeom prst="flowChartConnector">
            <a:avLst/>
          </a:prstGeom>
          <a:solidFill>
            <a:srgbClr val="FFC000"/>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200" b="1" dirty="0">
                <a:solidFill>
                  <a:schemeClr val="tx1"/>
                </a:solidFill>
              </a:rPr>
              <a:t>テクノロジー導入</a:t>
            </a:r>
            <a:endParaRPr kumimoji="1" lang="en-US" altLang="ja-JP" sz="1200" dirty="0">
              <a:solidFill>
                <a:schemeClr val="tx1"/>
              </a:solidFill>
            </a:endParaRPr>
          </a:p>
          <a:p>
            <a:pPr algn="ctr"/>
            <a:r>
              <a:rPr kumimoji="1" lang="ja-JP" altLang="en-US" sz="1200" dirty="0">
                <a:solidFill>
                  <a:schemeClr val="tx1"/>
                </a:solidFill>
              </a:rPr>
              <a:t>システム</a:t>
            </a:r>
            <a:endParaRPr kumimoji="1" lang="zh-CN" altLang="en-US" sz="1200" dirty="0">
              <a:solidFill>
                <a:schemeClr val="tx1"/>
              </a:solidFill>
            </a:endParaRPr>
          </a:p>
        </p:txBody>
      </p:sp>
      <p:sp>
        <p:nvSpPr>
          <p:cNvPr id="21" name="正方形/長方形 20">
            <a:extLst>
              <a:ext uri="{FF2B5EF4-FFF2-40B4-BE49-F238E27FC236}">
                <a16:creationId xmlns="" xmlns:a16="http://schemas.microsoft.com/office/drawing/2014/main" id="{C472328B-40A7-4C77-B325-6E587240563B}"/>
              </a:ext>
            </a:extLst>
          </p:cNvPr>
          <p:cNvSpPr/>
          <p:nvPr/>
        </p:nvSpPr>
        <p:spPr>
          <a:xfrm>
            <a:off x="617725" y="1195359"/>
            <a:ext cx="8619040" cy="17662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ja-JP" altLang="en-US" b="1" dirty="0">
                <a:solidFill>
                  <a:schemeClr val="tx1"/>
                </a:solidFill>
              </a:rPr>
              <a:t>テクノロジー</a:t>
            </a:r>
            <a:r>
              <a:rPr lang="ja-JP" altLang="en-US" dirty="0">
                <a:solidFill>
                  <a:schemeClr val="tx1"/>
                </a:solidFill>
              </a:rPr>
              <a:t>が導入されている業務プロセスは大きく５つに分類されている。</a:t>
            </a:r>
            <a:endParaRPr lang="en-US" altLang="ja-JP" dirty="0">
              <a:solidFill>
                <a:schemeClr val="tx1"/>
              </a:solidFill>
            </a:endParaRPr>
          </a:p>
          <a:p>
            <a:r>
              <a:rPr lang="ja-JP" altLang="en-US" dirty="0">
                <a:solidFill>
                  <a:schemeClr val="tx1"/>
                </a:solidFill>
              </a:rPr>
              <a:t>　①新保険商品を開発するプロセス 　</a:t>
            </a:r>
            <a:endParaRPr lang="en-US" altLang="ja-JP" dirty="0">
              <a:solidFill>
                <a:schemeClr val="tx1"/>
              </a:solidFill>
            </a:endParaRPr>
          </a:p>
          <a:p>
            <a:r>
              <a:rPr lang="ja-JP" altLang="en-US" dirty="0">
                <a:solidFill>
                  <a:schemeClr val="tx1"/>
                </a:solidFill>
              </a:rPr>
              <a:t>　②適切な保険商品をお客様に提案する選定プロセス </a:t>
            </a:r>
          </a:p>
          <a:p>
            <a:r>
              <a:rPr lang="ja-JP" altLang="en-US" dirty="0">
                <a:solidFill>
                  <a:schemeClr val="tx1"/>
                </a:solidFill>
              </a:rPr>
              <a:t>　③保険契約に当たりお客様の申込書類から契約を承諾できる審査する査定プロセス </a:t>
            </a:r>
          </a:p>
          <a:p>
            <a:r>
              <a:rPr lang="ja-JP" altLang="en-US" dirty="0">
                <a:solidFill>
                  <a:schemeClr val="tx1"/>
                </a:solidFill>
              </a:rPr>
              <a:t>　④お客様からの問い合わせに短時間で的確にお応えするコールセンター業務 </a:t>
            </a:r>
          </a:p>
          <a:p>
            <a:r>
              <a:rPr lang="ja-JP" altLang="en-US" dirty="0">
                <a:solidFill>
                  <a:schemeClr val="tx1"/>
                </a:solidFill>
              </a:rPr>
              <a:t>　⑤入院や手術の際に支払われる保険金</a:t>
            </a:r>
            <a:r>
              <a:rPr lang="en-US" altLang="ja-JP" dirty="0">
                <a:solidFill>
                  <a:schemeClr val="tx1"/>
                </a:solidFill>
              </a:rPr>
              <a:t>/</a:t>
            </a:r>
            <a:r>
              <a:rPr lang="ja-JP" altLang="en-US" dirty="0">
                <a:solidFill>
                  <a:schemeClr val="tx1"/>
                </a:solidFill>
              </a:rPr>
              <a:t>給付金支払い審査プロセス </a:t>
            </a:r>
          </a:p>
          <a:p>
            <a:pPr marL="171450" indent="-171450" algn="ctr">
              <a:buFont typeface="Arial" panose="020B0604020202020204" pitchFamily="34" charset="0"/>
              <a:buChar char="•"/>
            </a:pPr>
            <a:endParaRPr kumimoji="1" lang="zh-CN" altLang="en-US" dirty="0">
              <a:solidFill>
                <a:schemeClr val="tx1"/>
              </a:solidFill>
            </a:endParaRPr>
          </a:p>
        </p:txBody>
      </p:sp>
      <p:sp>
        <p:nvSpPr>
          <p:cNvPr id="22" name="フローチャート: 結合子 21">
            <a:extLst>
              <a:ext uri="{FF2B5EF4-FFF2-40B4-BE49-F238E27FC236}">
                <a16:creationId xmlns="" xmlns:a16="http://schemas.microsoft.com/office/drawing/2014/main" id="{87E3D88C-3C96-41DD-B2C4-279B330D38D0}"/>
              </a:ext>
            </a:extLst>
          </p:cNvPr>
          <p:cNvSpPr/>
          <p:nvPr/>
        </p:nvSpPr>
        <p:spPr>
          <a:xfrm>
            <a:off x="2409450" y="3321768"/>
            <a:ext cx="1138458" cy="1011290"/>
          </a:xfrm>
          <a:prstGeom prst="flowChartConnector">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solidFill>
                  <a:schemeClr val="tx1"/>
                </a:solidFill>
              </a:rPr>
              <a:t>新商品</a:t>
            </a:r>
            <a:endParaRPr kumimoji="1" lang="en-US" altLang="ja-JP" sz="1200" dirty="0">
              <a:solidFill>
                <a:schemeClr val="tx1"/>
              </a:solidFill>
            </a:endParaRPr>
          </a:p>
          <a:p>
            <a:pPr algn="ctr"/>
            <a:r>
              <a:rPr kumimoji="1" lang="ja-JP" altLang="en-US" sz="1200" dirty="0">
                <a:solidFill>
                  <a:schemeClr val="tx1"/>
                </a:solidFill>
              </a:rPr>
              <a:t>開発</a:t>
            </a:r>
            <a:endParaRPr kumimoji="1" lang="zh-CN" altLang="en-US" sz="1200" dirty="0">
              <a:solidFill>
                <a:schemeClr val="tx1"/>
              </a:solidFill>
            </a:endParaRPr>
          </a:p>
        </p:txBody>
      </p:sp>
      <p:sp>
        <p:nvSpPr>
          <p:cNvPr id="23" name="正方形/長方形 22">
            <a:extLst>
              <a:ext uri="{FF2B5EF4-FFF2-40B4-BE49-F238E27FC236}">
                <a16:creationId xmlns="" xmlns:a16="http://schemas.microsoft.com/office/drawing/2014/main" id="{B934037B-466C-472D-92DD-081465457AB3}"/>
              </a:ext>
            </a:extLst>
          </p:cNvPr>
          <p:cNvSpPr/>
          <p:nvPr/>
        </p:nvSpPr>
        <p:spPr>
          <a:xfrm>
            <a:off x="6566450" y="4025794"/>
            <a:ext cx="2948609" cy="702579"/>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全体プロセス</a:t>
            </a:r>
            <a:endParaRPr kumimoji="1" lang="en-US" altLang="ja-JP" dirty="0">
              <a:solidFill>
                <a:schemeClr val="tx1"/>
              </a:solidFill>
            </a:endParaRPr>
          </a:p>
          <a:p>
            <a:pPr algn="ctr"/>
            <a:r>
              <a:rPr kumimoji="1" lang="ja-JP" altLang="en-US" dirty="0">
                <a:solidFill>
                  <a:schemeClr val="tx1"/>
                </a:solidFill>
              </a:rPr>
              <a:t>（商品提案～保険金支払）</a:t>
            </a:r>
            <a:endParaRPr kumimoji="1" lang="zh-CN" altLang="en-US" dirty="0">
              <a:solidFill>
                <a:schemeClr val="tx1"/>
              </a:solidFill>
            </a:endParaRPr>
          </a:p>
        </p:txBody>
      </p:sp>
    </p:spTree>
    <p:extLst>
      <p:ext uri="{BB962C8B-B14F-4D97-AF65-F5344CB8AC3E}">
        <p14:creationId xmlns:p14="http://schemas.microsoft.com/office/powerpoint/2010/main" val="64633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55373" y="156518"/>
            <a:ext cx="8048568" cy="507661"/>
          </a:xfrm>
          <a:prstGeom prst="rect">
            <a:avLst/>
          </a:prstGeom>
        </p:spPr>
        <p:txBody>
          <a:bodyPr/>
          <a:lstStyle>
            <a:lvl1pPr algn="l" defTabSz="484862" rtl="0" eaLnBrk="1" fontAlgn="base" hangingPunct="1">
              <a:spcBef>
                <a:spcPct val="0"/>
              </a:spcBef>
              <a:spcAft>
                <a:spcPct val="0"/>
              </a:spcAft>
              <a:defRPr kumimoji="1" sz="1909" b="0" i="0" kern="1200" spc="160" baseline="0">
                <a:solidFill>
                  <a:srgbClr val="404040"/>
                </a:solidFill>
                <a:latin typeface="HGPGothicE" charset="-128"/>
                <a:ea typeface="HGPGothicE" charset="-128"/>
                <a:cs typeface="HGPGothicE" charset="-128"/>
              </a:defRPr>
            </a:lvl1pPr>
            <a:lvl2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2pPr>
            <a:lvl3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3pPr>
            <a:lvl4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4pPr>
            <a:lvl5pPr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5pPr>
            <a:lvl6pPr marL="484862"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6pPr>
            <a:lvl7pPr marL="969727"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7pPr>
            <a:lvl8pPr marL="1454588"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8pPr>
            <a:lvl9pPr marL="1939450" algn="l" defTabSz="484862" rtl="0" eaLnBrk="1" fontAlgn="base" hangingPunct="1">
              <a:spcBef>
                <a:spcPct val="0"/>
              </a:spcBef>
              <a:spcAft>
                <a:spcPct val="0"/>
              </a:spcAft>
              <a:defRPr kumimoji="1" sz="2121">
                <a:solidFill>
                  <a:schemeClr val="tx1"/>
                </a:solidFill>
                <a:latin typeface="Arial" pitchFamily="34" charset="0"/>
                <a:ea typeface="HGP創英角ｺﾞｼｯｸUB"/>
                <a:cs typeface="Arial" pitchFamily="34" charset="0"/>
              </a:defRPr>
            </a:lvl9pPr>
          </a:lstStyle>
          <a:p>
            <a:r>
              <a:rPr lang="ja-JP" altLang="en-US" sz="2000" dirty="0"/>
              <a:t>３</a:t>
            </a:r>
            <a:r>
              <a:rPr lang="ja-JP" altLang="en-US" sz="2000" dirty="0" smtClean="0"/>
              <a:t>．</a:t>
            </a:r>
            <a:r>
              <a:rPr lang="en-US" altLang="ja-JP" sz="2000" dirty="0" smtClean="0"/>
              <a:t>1</a:t>
            </a:r>
            <a:r>
              <a:rPr lang="ja-JP" altLang="en-US" sz="2000" dirty="0"/>
              <a:t>　今後の展望</a:t>
            </a:r>
            <a:endParaRPr lang="ja-JP" altLang="en-US" dirty="0"/>
          </a:p>
        </p:txBody>
      </p:sp>
      <p:sp>
        <p:nvSpPr>
          <p:cNvPr id="24" name="Rectangle 8"/>
          <p:cNvSpPr>
            <a:spLocks noChangeArrowheads="1"/>
          </p:cNvSpPr>
          <p:nvPr/>
        </p:nvSpPr>
        <p:spPr bwMode="auto">
          <a:xfrm>
            <a:off x="292879" y="484662"/>
            <a:ext cx="9268732" cy="5942388"/>
          </a:xfrm>
          <a:prstGeom prst="rect">
            <a:avLst/>
          </a:prstGeom>
          <a:noFill/>
          <a:ln w="9525">
            <a:noFill/>
            <a:miter lim="800000"/>
            <a:headEnd/>
            <a:tailEnd/>
          </a:ln>
          <a:effectLst/>
        </p:spPr>
        <p:txBody>
          <a:bodyPr lIns="108000" tIns="72000" rIns="108000" bIns="72000"/>
          <a:lstStyle/>
          <a:p>
            <a:pPr>
              <a:defRPr/>
            </a:pPr>
            <a:endParaRPr lang="en-US" altLang="ja-JP" sz="1600" dirty="0">
              <a:latin typeface="+mn-ea"/>
            </a:endParaRPr>
          </a:p>
        </p:txBody>
      </p:sp>
      <p:sp>
        <p:nvSpPr>
          <p:cNvPr id="25" name="コンテンツ プレースホルダー 2">
            <a:extLst>
              <a:ext uri="{FF2B5EF4-FFF2-40B4-BE49-F238E27FC236}">
                <a16:creationId xmlns="" xmlns:a16="http://schemas.microsoft.com/office/drawing/2014/main" id="{CA850ECA-83FD-4C1B-897B-327E1512A641}"/>
              </a:ext>
            </a:extLst>
          </p:cNvPr>
          <p:cNvSpPr txBox="1">
            <a:spLocks/>
          </p:cNvSpPr>
          <p:nvPr/>
        </p:nvSpPr>
        <p:spPr>
          <a:xfrm>
            <a:off x="88348" y="758723"/>
            <a:ext cx="9337288" cy="443128"/>
          </a:xfrm>
          <a:prstGeom prst="rect">
            <a:avLst/>
          </a:prstGeom>
          <a:solidFill>
            <a:schemeClr val="bg1"/>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   ２．保険業界における人口の減少</a:t>
            </a:r>
          </a:p>
        </p:txBody>
      </p:sp>
      <p:sp>
        <p:nvSpPr>
          <p:cNvPr id="26" name="コンテンツ プレースホルダー 2">
            <a:extLst>
              <a:ext uri="{FF2B5EF4-FFF2-40B4-BE49-F238E27FC236}">
                <a16:creationId xmlns="" xmlns:a16="http://schemas.microsoft.com/office/drawing/2014/main" id="{90C541F0-DF05-45EF-9C07-62C08F6665BC}"/>
              </a:ext>
            </a:extLst>
          </p:cNvPr>
          <p:cNvSpPr txBox="1">
            <a:spLocks/>
          </p:cNvSpPr>
          <p:nvPr/>
        </p:nvSpPr>
        <p:spPr>
          <a:xfrm>
            <a:off x="648791" y="1104564"/>
            <a:ext cx="3625220" cy="308618"/>
          </a:xfrm>
          <a:prstGeom prst="rect">
            <a:avLst/>
          </a:prstGeom>
          <a:solidFill>
            <a:schemeClr val="bg1">
              <a:lumMod val="85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000" dirty="0"/>
              <a:t>なくなる仕事その①：保険外交員</a:t>
            </a:r>
          </a:p>
        </p:txBody>
      </p:sp>
      <p:pic>
        <p:nvPicPr>
          <p:cNvPr id="27" name="図 26">
            <a:extLst>
              <a:ext uri="{FF2B5EF4-FFF2-40B4-BE49-F238E27FC236}">
                <a16:creationId xmlns="" xmlns:a16="http://schemas.microsoft.com/office/drawing/2014/main" id="{A5FEBD45-D5ED-4324-95FD-B84A768AF8FB}"/>
              </a:ext>
            </a:extLst>
          </p:cNvPr>
          <p:cNvPicPr>
            <a:picLocks noChangeAspect="1"/>
          </p:cNvPicPr>
          <p:nvPr/>
        </p:nvPicPr>
        <p:blipFill>
          <a:blip r:embed="rId2"/>
          <a:stretch>
            <a:fillRect/>
          </a:stretch>
        </p:blipFill>
        <p:spPr>
          <a:xfrm>
            <a:off x="900197" y="1464718"/>
            <a:ext cx="1544790" cy="1396770"/>
          </a:xfrm>
          <a:prstGeom prst="rect">
            <a:avLst/>
          </a:prstGeom>
        </p:spPr>
      </p:pic>
      <p:sp>
        <p:nvSpPr>
          <p:cNvPr id="28" name="コンテンツ プレースホルダー 2">
            <a:extLst>
              <a:ext uri="{FF2B5EF4-FFF2-40B4-BE49-F238E27FC236}">
                <a16:creationId xmlns="" xmlns:a16="http://schemas.microsoft.com/office/drawing/2014/main" id="{B20AE082-250B-4C8D-819A-C5E9605F74D4}"/>
              </a:ext>
            </a:extLst>
          </p:cNvPr>
          <p:cNvSpPr txBox="1">
            <a:spLocks/>
          </p:cNvSpPr>
          <p:nvPr/>
        </p:nvSpPr>
        <p:spPr>
          <a:xfrm>
            <a:off x="4756992" y="1104177"/>
            <a:ext cx="3909805" cy="325065"/>
          </a:xfrm>
          <a:prstGeom prst="rect">
            <a:avLst/>
          </a:prstGeom>
          <a:solidFill>
            <a:schemeClr val="bg1">
              <a:lumMod val="85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000" dirty="0"/>
              <a:t>なくなる仕事その②：決済管理職</a:t>
            </a:r>
          </a:p>
        </p:txBody>
      </p:sp>
      <p:pic>
        <p:nvPicPr>
          <p:cNvPr id="29" name="図 28">
            <a:extLst>
              <a:ext uri="{FF2B5EF4-FFF2-40B4-BE49-F238E27FC236}">
                <a16:creationId xmlns="" xmlns:a16="http://schemas.microsoft.com/office/drawing/2014/main" id="{81EE9780-3EFC-4750-9CEF-B5D11C4A5EC3}"/>
              </a:ext>
            </a:extLst>
          </p:cNvPr>
          <p:cNvPicPr>
            <a:picLocks noChangeAspect="1"/>
          </p:cNvPicPr>
          <p:nvPr/>
        </p:nvPicPr>
        <p:blipFill>
          <a:blip r:embed="rId3"/>
          <a:stretch>
            <a:fillRect/>
          </a:stretch>
        </p:blipFill>
        <p:spPr>
          <a:xfrm>
            <a:off x="4851250" y="1498049"/>
            <a:ext cx="1391983" cy="1406574"/>
          </a:xfrm>
          <a:prstGeom prst="rect">
            <a:avLst/>
          </a:prstGeom>
        </p:spPr>
      </p:pic>
      <p:sp>
        <p:nvSpPr>
          <p:cNvPr id="30" name="コンテンツ プレースホルダー 2">
            <a:extLst>
              <a:ext uri="{FF2B5EF4-FFF2-40B4-BE49-F238E27FC236}">
                <a16:creationId xmlns="" xmlns:a16="http://schemas.microsoft.com/office/drawing/2014/main" id="{FF96AB6F-F783-44CE-A5A4-DCABB18532B0}"/>
              </a:ext>
            </a:extLst>
          </p:cNvPr>
          <p:cNvSpPr txBox="1">
            <a:spLocks/>
          </p:cNvSpPr>
          <p:nvPr/>
        </p:nvSpPr>
        <p:spPr>
          <a:xfrm>
            <a:off x="648789" y="3020183"/>
            <a:ext cx="3625222" cy="290439"/>
          </a:xfrm>
          <a:prstGeom prst="rect">
            <a:avLst/>
          </a:prstGeom>
          <a:solidFill>
            <a:schemeClr val="bg1">
              <a:lumMod val="85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000" dirty="0"/>
              <a:t>なくなる仕事その③：カスタマーセンターオペレーター</a:t>
            </a:r>
          </a:p>
        </p:txBody>
      </p:sp>
      <p:pic>
        <p:nvPicPr>
          <p:cNvPr id="31" name="図 30">
            <a:extLst>
              <a:ext uri="{FF2B5EF4-FFF2-40B4-BE49-F238E27FC236}">
                <a16:creationId xmlns="" xmlns:a16="http://schemas.microsoft.com/office/drawing/2014/main" id="{D4D363D4-4975-4208-BF3E-D572EDEA6BE8}"/>
              </a:ext>
            </a:extLst>
          </p:cNvPr>
          <p:cNvPicPr>
            <a:picLocks noChangeAspect="1"/>
          </p:cNvPicPr>
          <p:nvPr/>
        </p:nvPicPr>
        <p:blipFill>
          <a:blip r:embed="rId4"/>
          <a:stretch>
            <a:fillRect/>
          </a:stretch>
        </p:blipFill>
        <p:spPr>
          <a:xfrm>
            <a:off x="936640" y="3405166"/>
            <a:ext cx="1237784" cy="1293207"/>
          </a:xfrm>
          <a:prstGeom prst="rect">
            <a:avLst/>
          </a:prstGeom>
        </p:spPr>
      </p:pic>
      <p:sp>
        <p:nvSpPr>
          <p:cNvPr id="32" name="コンテンツ プレースホルダー 2">
            <a:extLst>
              <a:ext uri="{FF2B5EF4-FFF2-40B4-BE49-F238E27FC236}">
                <a16:creationId xmlns="" xmlns:a16="http://schemas.microsoft.com/office/drawing/2014/main" id="{D1DBF044-3F34-4A02-BCA2-655D4F5CFD8B}"/>
              </a:ext>
            </a:extLst>
          </p:cNvPr>
          <p:cNvSpPr txBox="1">
            <a:spLocks/>
          </p:cNvSpPr>
          <p:nvPr/>
        </p:nvSpPr>
        <p:spPr>
          <a:xfrm>
            <a:off x="4809970" y="3020183"/>
            <a:ext cx="3696279" cy="290439"/>
          </a:xfrm>
          <a:prstGeom prst="rect">
            <a:avLst/>
          </a:prstGeom>
          <a:solidFill>
            <a:schemeClr val="bg1">
              <a:lumMod val="85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000" dirty="0"/>
              <a:t>なくなる仕事その④：事故受付センタ</a:t>
            </a:r>
            <a:r>
              <a:rPr lang="en-US" altLang="ja-JP" sz="1000" dirty="0"/>
              <a:t>―</a:t>
            </a:r>
            <a:endParaRPr lang="ja-JP" altLang="en-US" sz="1000" dirty="0"/>
          </a:p>
        </p:txBody>
      </p:sp>
      <p:pic>
        <p:nvPicPr>
          <p:cNvPr id="33" name="図 32">
            <a:extLst>
              <a:ext uri="{FF2B5EF4-FFF2-40B4-BE49-F238E27FC236}">
                <a16:creationId xmlns="" xmlns:a16="http://schemas.microsoft.com/office/drawing/2014/main" id="{F6C89BAF-08D4-400A-942B-E043336A6336}"/>
              </a:ext>
            </a:extLst>
          </p:cNvPr>
          <p:cNvPicPr>
            <a:picLocks noChangeAspect="1"/>
          </p:cNvPicPr>
          <p:nvPr/>
        </p:nvPicPr>
        <p:blipFill>
          <a:blip r:embed="rId5"/>
          <a:stretch>
            <a:fillRect/>
          </a:stretch>
        </p:blipFill>
        <p:spPr>
          <a:xfrm>
            <a:off x="4956923" y="3420762"/>
            <a:ext cx="1132111" cy="1240873"/>
          </a:xfrm>
          <a:prstGeom prst="rect">
            <a:avLst/>
          </a:prstGeom>
        </p:spPr>
      </p:pic>
      <p:sp>
        <p:nvSpPr>
          <p:cNvPr id="34" name="正方形/長方形 33">
            <a:extLst>
              <a:ext uri="{FF2B5EF4-FFF2-40B4-BE49-F238E27FC236}">
                <a16:creationId xmlns="" xmlns:a16="http://schemas.microsoft.com/office/drawing/2014/main" id="{35A7D399-B711-490B-BFAF-C3088300676D}"/>
              </a:ext>
            </a:extLst>
          </p:cNvPr>
          <p:cNvSpPr/>
          <p:nvPr/>
        </p:nvSpPr>
        <p:spPr>
          <a:xfrm>
            <a:off x="2732555" y="1511862"/>
            <a:ext cx="1544790" cy="1315513"/>
          </a:xfrm>
          <a:prstGeom prst="rect">
            <a:avLst/>
          </a:prstGeom>
          <a:solidFill>
            <a:schemeClr val="accent6">
              <a:lumMod val="20000"/>
              <a:lumOff val="80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000" dirty="0">
                <a:solidFill>
                  <a:schemeClr val="tx1"/>
                </a:solidFill>
              </a:rPr>
              <a:t>すでに保険契約はインターネットでも加入が可能ですが、</a:t>
            </a:r>
            <a:r>
              <a:rPr lang="en-US" altLang="ja-JP" sz="1000" dirty="0">
                <a:solidFill>
                  <a:schemeClr val="tx1"/>
                </a:solidFill>
              </a:rPr>
              <a:t>AI</a:t>
            </a:r>
            <a:r>
              <a:rPr lang="ja-JP" altLang="en-US" sz="1000" dirty="0">
                <a:solidFill>
                  <a:schemeClr val="tx1"/>
                </a:solidFill>
              </a:rPr>
              <a:t>の進化によって、その波はさらに加速化します</a:t>
            </a:r>
            <a:endParaRPr kumimoji="1" lang="zh-CN" altLang="en-US" sz="1000" dirty="0">
              <a:solidFill>
                <a:schemeClr val="tx1"/>
              </a:solidFill>
            </a:endParaRPr>
          </a:p>
        </p:txBody>
      </p:sp>
      <p:sp>
        <p:nvSpPr>
          <p:cNvPr id="35" name="正方形/長方形 34">
            <a:extLst>
              <a:ext uri="{FF2B5EF4-FFF2-40B4-BE49-F238E27FC236}">
                <a16:creationId xmlns="" xmlns:a16="http://schemas.microsoft.com/office/drawing/2014/main" id="{D837DF98-789F-4F72-9442-93D929BD913D}"/>
              </a:ext>
            </a:extLst>
          </p:cNvPr>
          <p:cNvSpPr/>
          <p:nvPr/>
        </p:nvSpPr>
        <p:spPr>
          <a:xfrm>
            <a:off x="6737819" y="1544802"/>
            <a:ext cx="1544790" cy="1315513"/>
          </a:xfrm>
          <a:prstGeom prst="rect">
            <a:avLst/>
          </a:prstGeom>
          <a:solidFill>
            <a:schemeClr val="accent6">
              <a:lumMod val="20000"/>
              <a:lumOff val="80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000" dirty="0">
                <a:solidFill>
                  <a:schemeClr val="tx1"/>
                </a:solidFill>
              </a:rPr>
              <a:t>保険金の支払査定は</a:t>
            </a:r>
            <a:r>
              <a:rPr lang="en-US" altLang="ja-JP" sz="1000" dirty="0">
                <a:solidFill>
                  <a:schemeClr val="tx1"/>
                </a:solidFill>
              </a:rPr>
              <a:t>AI</a:t>
            </a:r>
            <a:r>
              <a:rPr lang="ja-JP" altLang="en-US" sz="1000" dirty="0">
                <a:solidFill>
                  <a:schemeClr val="tx1"/>
                </a:solidFill>
              </a:rPr>
              <a:t>が行ってくれる</a:t>
            </a:r>
            <a:endParaRPr lang="en-US" altLang="ja-JP" sz="1000" dirty="0">
              <a:solidFill>
                <a:schemeClr val="tx1"/>
              </a:solidFill>
            </a:endParaRPr>
          </a:p>
          <a:p>
            <a:endParaRPr kumimoji="1" lang="en-US" altLang="zh-CN" sz="1000" dirty="0">
              <a:solidFill>
                <a:schemeClr val="tx1"/>
              </a:solidFill>
            </a:endParaRPr>
          </a:p>
          <a:p>
            <a:r>
              <a:rPr kumimoji="1" lang="en-US" altLang="ja-JP" sz="1000" dirty="0">
                <a:solidFill>
                  <a:schemeClr val="tx1"/>
                </a:solidFill>
              </a:rPr>
              <a:t>※</a:t>
            </a:r>
            <a:r>
              <a:rPr lang="ja-JP" altLang="en-US" sz="1000" b="1" dirty="0">
                <a:solidFill>
                  <a:schemeClr val="tx1"/>
                </a:solidFill>
              </a:rPr>
              <a:t>何かトラブルがあった際、お客様にお詫びに行く「謝罪担当者」になる</a:t>
            </a:r>
            <a:r>
              <a:rPr lang="ja-JP" altLang="en-US" sz="1000" dirty="0">
                <a:solidFill>
                  <a:schemeClr val="tx1"/>
                </a:solidFill>
              </a:rPr>
              <a:t>かもしれません</a:t>
            </a:r>
            <a:r>
              <a:rPr lang="ja-JP" altLang="en-US" sz="1000" dirty="0" err="1">
                <a:solidFill>
                  <a:schemeClr val="tx1"/>
                </a:solidFill>
              </a:rPr>
              <a:t>。。</a:t>
            </a:r>
            <a:endParaRPr kumimoji="1" lang="zh-CN" altLang="en-US" sz="1000" dirty="0">
              <a:solidFill>
                <a:schemeClr val="tx1"/>
              </a:solidFill>
            </a:endParaRPr>
          </a:p>
        </p:txBody>
      </p:sp>
      <p:sp>
        <p:nvSpPr>
          <p:cNvPr id="36" name="正方形/長方形 35">
            <a:extLst>
              <a:ext uri="{FF2B5EF4-FFF2-40B4-BE49-F238E27FC236}">
                <a16:creationId xmlns="" xmlns:a16="http://schemas.microsoft.com/office/drawing/2014/main" id="{B03FBD19-F42E-4120-B159-D235A20805DF}"/>
              </a:ext>
            </a:extLst>
          </p:cNvPr>
          <p:cNvSpPr/>
          <p:nvPr/>
        </p:nvSpPr>
        <p:spPr>
          <a:xfrm>
            <a:off x="2712808" y="3420763"/>
            <a:ext cx="1544790" cy="1177808"/>
          </a:xfrm>
          <a:prstGeom prst="rect">
            <a:avLst/>
          </a:prstGeom>
          <a:solidFill>
            <a:schemeClr val="accent6">
              <a:lumMod val="20000"/>
              <a:lumOff val="80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1000" dirty="0">
                <a:solidFill>
                  <a:schemeClr val="tx1"/>
                </a:solidFill>
              </a:rPr>
              <a:t>AI</a:t>
            </a:r>
            <a:r>
              <a:rPr lang="ja-JP" altLang="en-US" sz="1000" dirty="0">
                <a:solidFill>
                  <a:schemeClr val="tx1"/>
                </a:solidFill>
              </a:rPr>
              <a:t>チャットサービスなど</a:t>
            </a:r>
            <a:endParaRPr kumimoji="1" lang="zh-CN" altLang="en-US" sz="1000" dirty="0">
              <a:solidFill>
                <a:schemeClr val="tx1"/>
              </a:solidFill>
            </a:endParaRPr>
          </a:p>
        </p:txBody>
      </p:sp>
      <p:sp>
        <p:nvSpPr>
          <p:cNvPr id="37" name="正方形/長方形 36">
            <a:extLst>
              <a:ext uri="{FF2B5EF4-FFF2-40B4-BE49-F238E27FC236}">
                <a16:creationId xmlns="" xmlns:a16="http://schemas.microsoft.com/office/drawing/2014/main" id="{B4640631-BEF4-432D-9235-65DA8BEFCF66}"/>
              </a:ext>
            </a:extLst>
          </p:cNvPr>
          <p:cNvSpPr/>
          <p:nvPr/>
        </p:nvSpPr>
        <p:spPr>
          <a:xfrm>
            <a:off x="6737819" y="3470490"/>
            <a:ext cx="1544790" cy="1128081"/>
          </a:xfrm>
          <a:prstGeom prst="rect">
            <a:avLst/>
          </a:prstGeom>
          <a:solidFill>
            <a:schemeClr val="accent6">
              <a:lumMod val="20000"/>
              <a:lumOff val="80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1000" b="1" dirty="0">
                <a:solidFill>
                  <a:schemeClr val="tx1"/>
                </a:solidFill>
              </a:rPr>
              <a:t>web</a:t>
            </a:r>
            <a:r>
              <a:rPr lang="ja-JP" altLang="en-US" sz="1000" b="1" dirty="0">
                <a:solidFill>
                  <a:schemeClr val="tx1"/>
                </a:solidFill>
              </a:rPr>
              <a:t>入力</a:t>
            </a:r>
            <a:r>
              <a:rPr lang="ja-JP" altLang="en-US" sz="1000" dirty="0">
                <a:solidFill>
                  <a:schemeClr val="tx1"/>
                </a:solidFill>
              </a:rPr>
              <a:t>で完結します。</a:t>
            </a:r>
          </a:p>
          <a:p>
            <a:r>
              <a:rPr lang="ja-JP" altLang="en-US" sz="1000" dirty="0">
                <a:solidFill>
                  <a:schemeClr val="tx1"/>
                </a:solidFill>
              </a:rPr>
              <a:t>カスタマーセンター同様、</a:t>
            </a:r>
            <a:r>
              <a:rPr lang="ja-JP" altLang="en-US" sz="1000" b="1" dirty="0">
                <a:solidFill>
                  <a:schemeClr val="tx1"/>
                </a:solidFill>
              </a:rPr>
              <a:t>チャットサービス</a:t>
            </a:r>
            <a:r>
              <a:rPr lang="ja-JP" altLang="en-US" sz="1000" dirty="0">
                <a:solidFill>
                  <a:schemeClr val="tx1"/>
                </a:solidFill>
              </a:rPr>
              <a:t>でも事故連絡の対応であれば十分に可能です。</a:t>
            </a:r>
            <a:endParaRPr kumimoji="1" lang="zh-CN" altLang="en-US" sz="1000" dirty="0">
              <a:solidFill>
                <a:schemeClr val="tx1"/>
              </a:solidFill>
            </a:endParaRPr>
          </a:p>
        </p:txBody>
      </p:sp>
      <p:sp>
        <p:nvSpPr>
          <p:cNvPr id="38" name="コンテンツ プレースホルダー 2">
            <a:extLst>
              <a:ext uri="{FF2B5EF4-FFF2-40B4-BE49-F238E27FC236}">
                <a16:creationId xmlns="" xmlns:a16="http://schemas.microsoft.com/office/drawing/2014/main" id="{DCF2CF69-7E8D-463F-A9C3-E4277C78B1FF}"/>
              </a:ext>
            </a:extLst>
          </p:cNvPr>
          <p:cNvSpPr txBox="1">
            <a:spLocks/>
          </p:cNvSpPr>
          <p:nvPr/>
        </p:nvSpPr>
        <p:spPr>
          <a:xfrm>
            <a:off x="632376" y="4866225"/>
            <a:ext cx="3625222" cy="290439"/>
          </a:xfrm>
          <a:prstGeom prst="rect">
            <a:avLst/>
          </a:prstGeom>
          <a:solidFill>
            <a:schemeClr val="bg1">
              <a:lumMod val="85000"/>
            </a:schemeClr>
          </a:solidFill>
        </p:spPr>
        <p:txBody>
          <a:bodyPr/>
          <a:lstStyle>
            <a:lvl1pPr marL="0" indent="0" algn="l" defTabSz="457133" rtl="0" eaLnBrk="1" latinLnBrk="0" hangingPunct="1">
              <a:spcBef>
                <a:spcPct val="20000"/>
              </a:spcBef>
              <a:buFontTx/>
              <a:buNone/>
              <a:defRPr kumimoji="1" lang="ja-JP" altLang="en-US" sz="2000" kern="1200">
                <a:solidFill>
                  <a:schemeClr val="tx1"/>
                </a:solidFill>
                <a:latin typeface="+mn-ea"/>
                <a:ea typeface="+mn-ea"/>
                <a:cs typeface="+mn-cs"/>
              </a:defRPr>
            </a:lvl1pPr>
            <a:lvl2pPr marL="682526" indent="-225392" algn="l" defTabSz="457133" rtl="0" eaLnBrk="1" latinLnBrk="0" hangingPunct="1">
              <a:spcBef>
                <a:spcPct val="20000"/>
              </a:spcBef>
              <a:buFont typeface="Wingdings" pitchFamily="2" charset="2"/>
              <a:buChar char="Ø"/>
              <a:defRPr kumimoji="1" lang="ja-JP" altLang="en-US" sz="1800" kern="1200">
                <a:solidFill>
                  <a:schemeClr val="tx1"/>
                </a:solidFill>
                <a:latin typeface="+mn-ea"/>
                <a:ea typeface="+mn-ea"/>
                <a:cs typeface="Arial"/>
              </a:defRPr>
            </a:lvl2pPr>
            <a:lvl3pPr marL="1090455" indent="-176187" algn="l" defTabSz="457133" rtl="0" eaLnBrk="1" latinLnBrk="0" hangingPunct="1">
              <a:spcBef>
                <a:spcPct val="20000"/>
              </a:spcBef>
              <a:buFont typeface="Arial"/>
              <a:buChar char="•"/>
              <a:defRPr kumimoji="1" lang="ja-JP" altLang="en-US" sz="1600" kern="1200" smtClean="0">
                <a:solidFill>
                  <a:schemeClr val="tx1"/>
                </a:solidFill>
                <a:latin typeface="+mn-ea"/>
                <a:ea typeface="+mn-ea"/>
                <a:cs typeface="Arial"/>
              </a:defRPr>
            </a:lvl3pPr>
            <a:lvl4pPr marL="1544415" indent="-173013" algn="l" defTabSz="457133" rtl="0" eaLnBrk="1" latinLnBrk="0" hangingPunct="1">
              <a:spcBef>
                <a:spcPct val="20000"/>
              </a:spcBef>
              <a:buFont typeface="Arial"/>
              <a:buChar char="–"/>
              <a:defRPr kumimoji="1" lang="ja-JP" altLang="en-US" sz="1400" kern="1200" smtClean="0">
                <a:solidFill>
                  <a:schemeClr val="tx1"/>
                </a:solidFill>
                <a:latin typeface="+mn-ea"/>
                <a:ea typeface="+mn-ea"/>
                <a:cs typeface="Arial"/>
              </a:defRPr>
            </a:lvl4pPr>
            <a:lvl5pPr marL="1999960" indent="-171425" algn="l" defTabSz="457133" rtl="0" eaLnBrk="1" latinLnBrk="0" hangingPunct="1">
              <a:spcBef>
                <a:spcPct val="20000"/>
              </a:spcBef>
              <a:buFont typeface="Arial"/>
              <a:buChar char="»"/>
              <a:defRPr kumimoji="1" lang="ja-JP" altLang="en-US" sz="1200" kern="1200" smtClean="0">
                <a:solidFill>
                  <a:schemeClr val="tx1"/>
                </a:solidFill>
                <a:latin typeface="+mn-ea"/>
                <a:ea typeface="+mn-ea"/>
                <a:cs typeface="Arial"/>
              </a:defRPr>
            </a:lvl5pPr>
            <a:lvl6pPr marL="2514235"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6pPr>
            <a:lvl7pPr marL="2971370"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7pPr>
            <a:lvl8pPr marL="3428503"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8pPr>
            <a:lvl9pPr marL="3885637" indent="-228567" algn="l" defTabSz="457133"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000" dirty="0"/>
              <a:t>なくなる仕事その⑤：事務員</a:t>
            </a:r>
          </a:p>
        </p:txBody>
      </p:sp>
      <p:pic>
        <p:nvPicPr>
          <p:cNvPr id="39" name="図 38">
            <a:extLst>
              <a:ext uri="{FF2B5EF4-FFF2-40B4-BE49-F238E27FC236}">
                <a16:creationId xmlns="" xmlns:a16="http://schemas.microsoft.com/office/drawing/2014/main" id="{3BA4E1EB-DCD9-4AE2-9082-806287CB8C9A}"/>
              </a:ext>
            </a:extLst>
          </p:cNvPr>
          <p:cNvPicPr>
            <a:picLocks noChangeAspect="1"/>
          </p:cNvPicPr>
          <p:nvPr/>
        </p:nvPicPr>
        <p:blipFill>
          <a:blip r:embed="rId6"/>
          <a:stretch>
            <a:fillRect/>
          </a:stretch>
        </p:blipFill>
        <p:spPr>
          <a:xfrm>
            <a:off x="1231226" y="5267684"/>
            <a:ext cx="653114" cy="1139523"/>
          </a:xfrm>
          <a:prstGeom prst="rect">
            <a:avLst/>
          </a:prstGeom>
        </p:spPr>
      </p:pic>
      <p:sp>
        <p:nvSpPr>
          <p:cNvPr id="40" name="正方形/長方形 39">
            <a:extLst>
              <a:ext uri="{FF2B5EF4-FFF2-40B4-BE49-F238E27FC236}">
                <a16:creationId xmlns="" xmlns:a16="http://schemas.microsoft.com/office/drawing/2014/main" id="{CB88C2DE-7986-4E58-928A-D798503FE10C}"/>
              </a:ext>
            </a:extLst>
          </p:cNvPr>
          <p:cNvSpPr/>
          <p:nvPr/>
        </p:nvSpPr>
        <p:spPr>
          <a:xfrm>
            <a:off x="2712808" y="5232065"/>
            <a:ext cx="1544790" cy="1177808"/>
          </a:xfrm>
          <a:prstGeom prst="rect">
            <a:avLst/>
          </a:prstGeom>
          <a:solidFill>
            <a:schemeClr val="accent6">
              <a:lumMod val="20000"/>
              <a:lumOff val="80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000" dirty="0">
                <a:solidFill>
                  <a:schemeClr val="tx1"/>
                </a:solidFill>
              </a:rPr>
              <a:t>スマホ普及やアプリケーションの進化に伴い、</a:t>
            </a:r>
            <a:r>
              <a:rPr lang="ja-JP" altLang="en-US" sz="1000" b="1" dirty="0">
                <a:solidFill>
                  <a:schemeClr val="tx1"/>
                </a:solidFill>
              </a:rPr>
              <a:t>書類の</a:t>
            </a:r>
            <a:r>
              <a:rPr lang="en-US" altLang="ja-JP" sz="1000" b="1" dirty="0">
                <a:solidFill>
                  <a:schemeClr val="tx1"/>
                </a:solidFill>
              </a:rPr>
              <a:t>web</a:t>
            </a:r>
            <a:r>
              <a:rPr lang="ja-JP" altLang="en-US" sz="1000" b="1" dirty="0">
                <a:solidFill>
                  <a:schemeClr val="tx1"/>
                </a:solidFill>
              </a:rPr>
              <a:t>化が飛躍的に進める</a:t>
            </a:r>
            <a:endParaRPr kumimoji="1" lang="zh-CN" altLang="en-US" sz="1000" dirty="0">
              <a:solidFill>
                <a:schemeClr val="tx1"/>
              </a:solidFill>
            </a:endParaRPr>
          </a:p>
        </p:txBody>
      </p:sp>
      <p:sp>
        <p:nvSpPr>
          <p:cNvPr id="41" name="正方形/長方形 40">
            <a:extLst>
              <a:ext uri="{FF2B5EF4-FFF2-40B4-BE49-F238E27FC236}">
                <a16:creationId xmlns="" xmlns:a16="http://schemas.microsoft.com/office/drawing/2014/main" id="{BE728865-E1D6-409F-9275-1B47D49A78D6}"/>
              </a:ext>
            </a:extLst>
          </p:cNvPr>
          <p:cNvSpPr/>
          <p:nvPr/>
        </p:nvSpPr>
        <p:spPr>
          <a:xfrm>
            <a:off x="644252" y="1798742"/>
            <a:ext cx="8022545" cy="3469534"/>
          </a:xfrm>
          <a:prstGeom prst="rect">
            <a:avLst/>
          </a:prstGeom>
          <a:solidFill>
            <a:schemeClr val="accent2">
              <a:lumMod val="20000"/>
              <a:lumOff val="80000"/>
              <a:alpha val="62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3600" b="1" dirty="0">
                <a:solidFill>
                  <a:srgbClr val="FF0000"/>
                </a:solidFill>
              </a:rPr>
              <a:t>テクノロジー活用</a:t>
            </a:r>
            <a:r>
              <a:rPr lang="ja-JP" altLang="en-US" sz="3600" dirty="0">
                <a:solidFill>
                  <a:srgbClr val="FF0000"/>
                </a:solidFill>
              </a:rPr>
              <a:t>による業務効率化、他業種とのアライアンス活発化、リスク機会の減少</a:t>
            </a:r>
            <a:r>
              <a:rPr lang="en-US" altLang="ja-JP" sz="3600" dirty="0">
                <a:solidFill>
                  <a:srgbClr val="FF0000"/>
                </a:solidFill>
              </a:rPr>
              <a:t>…</a:t>
            </a:r>
            <a:r>
              <a:rPr lang="ja-JP" altLang="en-US" sz="3600" dirty="0">
                <a:solidFill>
                  <a:srgbClr val="FF0000"/>
                </a:solidFill>
              </a:rPr>
              <a:t>これらを踏まえると、</a:t>
            </a:r>
            <a:r>
              <a:rPr lang="ja-JP" altLang="en-US" sz="3600" b="1" dirty="0">
                <a:solidFill>
                  <a:srgbClr val="FF0000"/>
                </a:solidFill>
              </a:rPr>
              <a:t>保険業界における人口は間違いなく減っていきます。</a:t>
            </a:r>
            <a:endParaRPr kumimoji="1" lang="zh-CN" altLang="en-US" sz="3600" dirty="0">
              <a:solidFill>
                <a:srgbClr val="FF0000"/>
              </a:solidFill>
            </a:endParaRPr>
          </a:p>
        </p:txBody>
      </p:sp>
    </p:spTree>
    <p:extLst>
      <p:ext uri="{BB962C8B-B14F-4D97-AF65-F5344CB8AC3E}">
        <p14:creationId xmlns:p14="http://schemas.microsoft.com/office/powerpoint/2010/main" val="204725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theme/theme1.xml><?xml version="1.0" encoding="utf-8"?>
<a:theme xmlns:a="http://schemas.openxmlformats.org/drawingml/2006/main" name="プレゼンテーションテンプレート2017">
  <a:themeElements>
    <a:clrScheme name="NTT DATA COLOR MASTER">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ユーザー定義 2">
      <a:majorFont>
        <a:latin typeface="HGPｺﾞｼｯｸE"/>
        <a:ea typeface="HGPｺﾞｼｯｸE"/>
        <a:cs typeface=""/>
      </a:majorFont>
      <a:minorFont>
        <a:latin typeface="HGPｺﾞｼｯｸE"/>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lumMod val="75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2" id="{90F9E654-2362-9045-9FF7-9898DED75EE3}" vid="{FB8DFAB3-0F56-0942-86C5-02D40A40A0C2}"/>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Presentation_Template_A4_JP</Template>
  <TotalTime>840</TotalTime>
  <Words>1592</Words>
  <Application>Microsoft Office PowerPoint</Application>
  <PresentationFormat>A4 210 x 297 mm</PresentationFormat>
  <Paragraphs>339</Paragraphs>
  <Slides>39</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39</vt:i4>
      </vt:variant>
    </vt:vector>
  </HeadingPairs>
  <TitlesOfParts>
    <vt:vector size="51" baseType="lpstr">
      <vt:lpstr>HGPｺﾞｼｯｸE</vt:lpstr>
      <vt:lpstr>HGPｺﾞｼｯｸE</vt:lpstr>
      <vt:lpstr>HGP創英角ｺﾞｼｯｸUB</vt:lpstr>
      <vt:lpstr>HGP創英角ｺﾞｼｯｸUB 本文</vt:lpstr>
      <vt:lpstr>Meiryo UI</vt:lpstr>
      <vt:lpstr>ＭＳ Ｐゴシック</vt:lpstr>
      <vt:lpstr>ＭＳ Ｐゴシック</vt:lpstr>
      <vt:lpstr>メイリオ</vt:lpstr>
      <vt:lpstr>Yu Gothic</vt:lpstr>
      <vt:lpstr>Arial</vt:lpstr>
      <vt:lpstr>Wingdings</vt:lpstr>
      <vt:lpstr>プレゼンテーションテンプレート2017</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４．１　報告内容と感想</vt:lpstr>
      <vt:lpstr>４．１　報告内容と感想</vt:lpstr>
      <vt:lpstr>４．１　報告内容と感想</vt:lpstr>
      <vt:lpstr>４．１　報告内容と感想</vt:lpstr>
      <vt:lpstr>４．１　報告内容と感想</vt:lpstr>
      <vt:lpstr>４．１　報告内容と感想</vt:lpstr>
      <vt:lpstr>４．１　報告内容と感想</vt:lpstr>
      <vt:lpstr>４．１　報告内容と感想</vt:lpstr>
      <vt:lpstr>４．１　報告内容と感想</vt:lpstr>
      <vt:lpstr>４．２　今後の展望</vt:lpstr>
      <vt:lpstr>PowerPoint プレゼンテーション</vt:lpstr>
      <vt:lpstr>PowerPoint プレゼンテーション</vt:lpstr>
      <vt:lpstr>５．１　基調講演</vt:lpstr>
      <vt:lpstr>５．２　ブロックチェーン技術活用</vt:lpstr>
      <vt:lpstr>５．３　 NDCOのビジネスチャンス＆成長（１）</vt:lpstr>
      <vt:lpstr>５．３　 NDCOのビジネスチャンス＆成長（２）</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ＮＴＴデータチャイナアウトソーシング元社員による 業務委託費の不適切な請求指示に関する損害賠償請求について</dc:title>
  <dc:creator>上島 康司</dc:creator>
  <cp:lastModifiedBy>ホウ　帥</cp:lastModifiedBy>
  <cp:revision>132</cp:revision>
  <cp:lastPrinted>2016-10-11T04:40:04Z</cp:lastPrinted>
  <dcterms:created xsi:type="dcterms:W3CDTF">2018-05-23T01:54:20Z</dcterms:created>
  <dcterms:modified xsi:type="dcterms:W3CDTF">2018-11-01T04:03:38Z</dcterms:modified>
  <cp:version>1.4</cp:version>
</cp:coreProperties>
</file>